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97" r:id="rId2"/>
    <p:sldId id="452" r:id="rId3"/>
    <p:sldId id="453" r:id="rId4"/>
    <p:sldId id="454" r:id="rId5"/>
    <p:sldId id="455" r:id="rId6"/>
    <p:sldId id="544" r:id="rId7"/>
    <p:sldId id="456" r:id="rId8"/>
    <p:sldId id="457" r:id="rId9"/>
    <p:sldId id="834" r:id="rId10"/>
    <p:sldId id="835" r:id="rId11"/>
    <p:sldId id="833" r:id="rId12"/>
    <p:sldId id="545" r:id="rId13"/>
    <p:sldId id="546" r:id="rId14"/>
    <p:sldId id="536" r:id="rId15"/>
    <p:sldId id="537" r:id="rId16"/>
    <p:sldId id="459" r:id="rId17"/>
    <p:sldId id="538" r:id="rId18"/>
    <p:sldId id="539" r:id="rId19"/>
    <p:sldId id="540" r:id="rId20"/>
    <p:sldId id="541" r:id="rId21"/>
    <p:sldId id="542" r:id="rId22"/>
    <p:sldId id="363" r:id="rId23"/>
    <p:sldId id="464" r:id="rId24"/>
    <p:sldId id="463" r:id="rId25"/>
    <p:sldId id="465" r:id="rId26"/>
    <p:sldId id="466" r:id="rId27"/>
    <p:sldId id="468" r:id="rId28"/>
    <p:sldId id="472" r:id="rId29"/>
    <p:sldId id="473" r:id="rId30"/>
    <p:sldId id="477" r:id="rId31"/>
    <p:sldId id="547" r:id="rId32"/>
    <p:sldId id="376" r:id="rId33"/>
    <p:sldId id="479" r:id="rId34"/>
    <p:sldId id="480" r:id="rId35"/>
    <p:sldId id="481" r:id="rId36"/>
    <p:sldId id="548" r:id="rId37"/>
    <p:sldId id="483" r:id="rId38"/>
    <p:sldId id="491" r:id="rId39"/>
    <p:sldId id="484" r:id="rId40"/>
    <p:sldId id="518" r:id="rId41"/>
    <p:sldId id="519" r:id="rId42"/>
    <p:sldId id="520" r:id="rId43"/>
    <p:sldId id="393" r:id="rId44"/>
    <p:sldId id="526" r:id="rId45"/>
    <p:sldId id="527" r:id="rId46"/>
    <p:sldId id="528" r:id="rId47"/>
    <p:sldId id="543" r:id="rId48"/>
    <p:sldId id="498" r:id="rId49"/>
    <p:sldId id="500" r:id="rId50"/>
    <p:sldId id="515" r:id="rId51"/>
    <p:sldId id="832" r:id="rId52"/>
    <p:sldId id="820" r:id="rId53"/>
    <p:sldId id="512" r:id="rId54"/>
    <p:sldId id="513" r:id="rId55"/>
    <p:sldId id="514" r:id="rId56"/>
    <p:sldId id="517" r:id="rId57"/>
    <p:sldId id="509" r:id="rId58"/>
    <p:sldId id="521" r:id="rId5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18" autoAdjust="0"/>
    <p:restoredTop sz="94660"/>
  </p:normalViewPr>
  <p:slideViewPr>
    <p:cSldViewPr snapToGrid="0">
      <p:cViewPr varScale="1">
        <p:scale>
          <a:sx n="124" d="100"/>
          <a:sy n="124" d="100"/>
        </p:scale>
        <p:origin x="2232"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4/10/23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4/10/23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4/10/23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4/10/23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4/10/23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4/10/23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4/10/23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4/10/23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4/10/23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4/10/23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4/10/23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4/10/23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4/10/23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4/10/23</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0DFD81-477C-AD74-5329-3A08D8F3AF51}"/>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A0A2C60F-7D3C-A1EC-8C99-CFB3FB9C66F8}"/>
              </a:ext>
            </a:extLst>
          </p:cNvPr>
          <p:cNvSpPr>
            <a:spLocks noGrp="1"/>
          </p:cNvSpPr>
          <p:nvPr>
            <p:ph type="title"/>
          </p:nvPr>
        </p:nvSpPr>
        <p:spPr/>
        <p:txBody>
          <a:bodyPr/>
          <a:lstStyle/>
          <a:p>
            <a:r>
              <a:rPr lang="en-US" dirty="0"/>
              <a:t>2 vector space</a:t>
            </a:r>
          </a:p>
        </p:txBody>
      </p:sp>
      <p:sp>
        <p:nvSpPr>
          <p:cNvPr id="4" name="Slide Number Placeholder 3">
            <a:extLst>
              <a:ext uri="{FF2B5EF4-FFF2-40B4-BE49-F238E27FC236}">
                <a16:creationId xmlns:a16="http://schemas.microsoft.com/office/drawing/2014/main" id="{62C60330-A28A-D573-5C6E-32E192630BA3}"/>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9904D3D-4400-60D1-3455-9DF0350061D8}"/>
              </a:ext>
            </a:extLst>
          </p:cNvPr>
          <p:cNvSpPr>
            <a:spLocks noGrp="1"/>
          </p:cNvSpPr>
          <p:nvPr>
            <p:ph type="ftr" sz="quarter" idx="3"/>
          </p:nvPr>
        </p:nvSpPr>
        <p:spPr/>
        <p:txBody>
          <a:bodyPr/>
          <a:lstStyle/>
          <a:p>
            <a:r>
              <a:rPr lang="en-US"/>
              <a:t>Kwartler </a:t>
            </a:r>
            <a:endParaRPr lang="en-US" dirty="0"/>
          </a:p>
        </p:txBody>
      </p:sp>
      <p:sp>
        <p:nvSpPr>
          <p:cNvPr id="6" name="TextBox 5">
            <a:extLst>
              <a:ext uri="{FF2B5EF4-FFF2-40B4-BE49-F238E27FC236}">
                <a16:creationId xmlns:a16="http://schemas.microsoft.com/office/drawing/2014/main" id="{86F6F641-5272-219D-DAC7-95990164412B}"/>
              </a:ext>
            </a:extLst>
          </p:cNvPr>
          <p:cNvSpPr txBox="1"/>
          <p:nvPr/>
        </p:nvSpPr>
        <p:spPr>
          <a:xfrm>
            <a:off x="846071" y="2276731"/>
            <a:ext cx="1424068" cy="369332"/>
          </a:xfrm>
          <a:prstGeom prst="rect">
            <a:avLst/>
          </a:prstGeom>
          <a:noFill/>
        </p:spPr>
        <p:txBody>
          <a:bodyPr wrap="square">
            <a:spAutoFit/>
          </a:bodyPr>
          <a:lstStyle/>
          <a:p>
            <a:r>
              <a:rPr lang="en-US" b="0" i="0" dirty="0">
                <a:effectLst/>
                <a:latin typeface="__Inter_e7970e"/>
              </a:rPr>
              <a:t>[0.5, 0.5, …]</a:t>
            </a:r>
            <a:endParaRPr lang="en-US" dirty="0"/>
          </a:p>
        </p:txBody>
      </p:sp>
      <p:sp>
        <p:nvSpPr>
          <p:cNvPr id="7" name="TextBox 6">
            <a:extLst>
              <a:ext uri="{FF2B5EF4-FFF2-40B4-BE49-F238E27FC236}">
                <a16:creationId xmlns:a16="http://schemas.microsoft.com/office/drawing/2014/main" id="{C8E7250B-8882-A2C3-ADFD-7E1B2496AC82}"/>
              </a:ext>
            </a:extLst>
          </p:cNvPr>
          <p:cNvSpPr txBox="1"/>
          <p:nvPr/>
        </p:nvSpPr>
        <p:spPr>
          <a:xfrm>
            <a:off x="846071" y="3129163"/>
            <a:ext cx="1424068" cy="369332"/>
          </a:xfrm>
          <a:prstGeom prst="rect">
            <a:avLst/>
          </a:prstGeom>
          <a:noFill/>
        </p:spPr>
        <p:txBody>
          <a:bodyPr wrap="square">
            <a:spAutoFit/>
          </a:bodyPr>
          <a:lstStyle/>
          <a:p>
            <a:r>
              <a:rPr lang="en-US" b="0" i="0" dirty="0">
                <a:effectLst/>
                <a:latin typeface="__Inter_e7970e"/>
              </a:rPr>
              <a:t>[0.6, 0.2, </a:t>
            </a:r>
            <a:r>
              <a:rPr lang="en-US" dirty="0">
                <a:latin typeface="__Inter_e7970e"/>
              </a:rPr>
              <a:t>…</a:t>
            </a:r>
            <a:r>
              <a:rPr lang="en-US" b="0" i="0" dirty="0">
                <a:effectLst/>
                <a:latin typeface="__Inter_e7970e"/>
              </a:rPr>
              <a:t>]</a:t>
            </a:r>
            <a:endParaRPr lang="en-US" dirty="0"/>
          </a:p>
        </p:txBody>
      </p:sp>
      <p:sp>
        <p:nvSpPr>
          <p:cNvPr id="8" name="TextBox 7">
            <a:extLst>
              <a:ext uri="{FF2B5EF4-FFF2-40B4-BE49-F238E27FC236}">
                <a16:creationId xmlns:a16="http://schemas.microsoft.com/office/drawing/2014/main" id="{D82015F9-5B4A-0EFB-42F6-C6BD538804CA}"/>
              </a:ext>
            </a:extLst>
          </p:cNvPr>
          <p:cNvSpPr txBox="1"/>
          <p:nvPr/>
        </p:nvSpPr>
        <p:spPr>
          <a:xfrm>
            <a:off x="864731" y="2144069"/>
            <a:ext cx="390043" cy="276999"/>
          </a:xfrm>
          <a:prstGeom prst="rect">
            <a:avLst/>
          </a:prstGeom>
          <a:noFill/>
        </p:spPr>
        <p:txBody>
          <a:bodyPr wrap="none" rtlCol="0">
            <a:spAutoFit/>
          </a:bodyPr>
          <a:lstStyle/>
          <a:p>
            <a:r>
              <a:rPr lang="en-US" sz="1200" dirty="0"/>
              <a:t>Cat</a:t>
            </a:r>
          </a:p>
        </p:txBody>
      </p:sp>
      <p:sp>
        <p:nvSpPr>
          <p:cNvPr id="9" name="TextBox 8">
            <a:extLst>
              <a:ext uri="{FF2B5EF4-FFF2-40B4-BE49-F238E27FC236}">
                <a16:creationId xmlns:a16="http://schemas.microsoft.com/office/drawing/2014/main" id="{CE9539F8-93C8-265F-D5B3-17B73949DBCF}"/>
              </a:ext>
            </a:extLst>
          </p:cNvPr>
          <p:cNvSpPr txBox="1"/>
          <p:nvPr/>
        </p:nvSpPr>
        <p:spPr>
          <a:xfrm>
            <a:off x="864730" y="2985379"/>
            <a:ext cx="433132" cy="276999"/>
          </a:xfrm>
          <a:prstGeom prst="rect">
            <a:avLst/>
          </a:prstGeom>
          <a:noFill/>
        </p:spPr>
        <p:txBody>
          <a:bodyPr wrap="none" rtlCol="0">
            <a:spAutoFit/>
          </a:bodyPr>
          <a:lstStyle/>
          <a:p>
            <a:r>
              <a:rPr lang="en-US" sz="1200" dirty="0"/>
              <a:t>Dog</a:t>
            </a:r>
          </a:p>
        </p:txBody>
      </p:sp>
      <p:cxnSp>
        <p:nvCxnSpPr>
          <p:cNvPr id="11" name="Straight Connector 10">
            <a:extLst>
              <a:ext uri="{FF2B5EF4-FFF2-40B4-BE49-F238E27FC236}">
                <a16:creationId xmlns:a16="http://schemas.microsoft.com/office/drawing/2014/main" id="{6E896FB1-28CD-B24B-7C6B-7F0A34156F51}"/>
              </a:ext>
            </a:extLst>
          </p:cNvPr>
          <p:cNvCxnSpPr/>
          <p:nvPr/>
        </p:nvCxnSpPr>
        <p:spPr>
          <a:xfrm>
            <a:off x="4415119" y="4009085"/>
            <a:ext cx="30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DB6CB1-2C31-7BD1-8C42-53E64B858343}"/>
              </a:ext>
            </a:extLst>
          </p:cNvPr>
          <p:cNvSpPr txBox="1"/>
          <p:nvPr/>
        </p:nvSpPr>
        <p:spPr>
          <a:xfrm>
            <a:off x="5340907" y="4309016"/>
            <a:ext cx="1317990" cy="369332"/>
          </a:xfrm>
          <a:prstGeom prst="rect">
            <a:avLst/>
          </a:prstGeom>
          <a:noFill/>
        </p:spPr>
        <p:txBody>
          <a:bodyPr wrap="none" rtlCol="0">
            <a:spAutoFit/>
          </a:bodyPr>
          <a:lstStyle/>
          <a:p>
            <a:r>
              <a:rPr lang="en-US" dirty="0"/>
              <a:t>4 leg animal</a:t>
            </a:r>
          </a:p>
        </p:txBody>
      </p:sp>
      <p:cxnSp>
        <p:nvCxnSpPr>
          <p:cNvPr id="15" name="Straight Connector 14">
            <a:extLst>
              <a:ext uri="{FF2B5EF4-FFF2-40B4-BE49-F238E27FC236}">
                <a16:creationId xmlns:a16="http://schemas.microsoft.com/office/drawing/2014/main" id="{DCA90CB4-D4BB-87A5-4529-EE412E3BB09B}"/>
              </a:ext>
            </a:extLst>
          </p:cNvPr>
          <p:cNvCxnSpPr/>
          <p:nvPr/>
        </p:nvCxnSpPr>
        <p:spPr>
          <a:xfrm>
            <a:off x="5940830" y="3889129"/>
            <a:ext cx="0" cy="21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0FC018-7E4D-0AF4-9BDC-772D59054B18}"/>
              </a:ext>
            </a:extLst>
          </p:cNvPr>
          <p:cNvCxnSpPr/>
          <p:nvPr/>
        </p:nvCxnSpPr>
        <p:spPr>
          <a:xfrm>
            <a:off x="6267888" y="3877145"/>
            <a:ext cx="0" cy="21242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57DE57E-D9F1-B83B-5291-6C296DB294C4}"/>
              </a:ext>
            </a:extLst>
          </p:cNvPr>
          <p:cNvSpPr txBox="1"/>
          <p:nvPr/>
        </p:nvSpPr>
        <p:spPr>
          <a:xfrm>
            <a:off x="5764268" y="4076533"/>
            <a:ext cx="348172" cy="246221"/>
          </a:xfrm>
          <a:prstGeom prst="rect">
            <a:avLst/>
          </a:prstGeom>
          <a:noFill/>
        </p:spPr>
        <p:txBody>
          <a:bodyPr wrap="none" rtlCol="0">
            <a:spAutoFit/>
          </a:bodyPr>
          <a:lstStyle/>
          <a:p>
            <a:r>
              <a:rPr lang="en-US" sz="1000" dirty="0"/>
              <a:t>.05</a:t>
            </a:r>
          </a:p>
        </p:txBody>
      </p:sp>
      <p:sp>
        <p:nvSpPr>
          <p:cNvPr id="18" name="TextBox 17">
            <a:extLst>
              <a:ext uri="{FF2B5EF4-FFF2-40B4-BE49-F238E27FC236}">
                <a16:creationId xmlns:a16="http://schemas.microsoft.com/office/drawing/2014/main" id="{7A7F0540-8B8A-71BB-D011-B6D16DE3D19D}"/>
              </a:ext>
            </a:extLst>
          </p:cNvPr>
          <p:cNvSpPr txBox="1"/>
          <p:nvPr/>
        </p:nvSpPr>
        <p:spPr>
          <a:xfrm>
            <a:off x="6101600" y="4074823"/>
            <a:ext cx="348172" cy="246221"/>
          </a:xfrm>
          <a:prstGeom prst="rect">
            <a:avLst/>
          </a:prstGeom>
          <a:noFill/>
        </p:spPr>
        <p:txBody>
          <a:bodyPr wrap="none" rtlCol="0">
            <a:spAutoFit/>
          </a:bodyPr>
          <a:lstStyle/>
          <a:p>
            <a:r>
              <a:rPr lang="en-US" sz="1000" dirty="0"/>
              <a:t>.06</a:t>
            </a:r>
          </a:p>
        </p:txBody>
      </p:sp>
      <p:cxnSp>
        <p:nvCxnSpPr>
          <p:cNvPr id="19" name="Straight Connector 18">
            <a:extLst>
              <a:ext uri="{FF2B5EF4-FFF2-40B4-BE49-F238E27FC236}">
                <a16:creationId xmlns:a16="http://schemas.microsoft.com/office/drawing/2014/main" id="{0A66616C-0277-0BAC-1C30-6856FF1028E9}"/>
              </a:ext>
            </a:extLst>
          </p:cNvPr>
          <p:cNvCxnSpPr>
            <a:cxnSpLocks/>
          </p:cNvCxnSpPr>
          <p:nvPr/>
        </p:nvCxnSpPr>
        <p:spPr>
          <a:xfrm flipV="1">
            <a:off x="4415119" y="2103783"/>
            <a:ext cx="0" cy="1905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1CE4B9-AE87-A910-0CF5-4F25B11417E3}"/>
              </a:ext>
            </a:extLst>
          </p:cNvPr>
          <p:cNvCxnSpPr/>
          <p:nvPr/>
        </p:nvCxnSpPr>
        <p:spPr>
          <a:xfrm>
            <a:off x="4261007" y="2889202"/>
            <a:ext cx="3082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FC67FA-D17B-8EAD-8926-972BD852CE58}"/>
              </a:ext>
            </a:extLst>
          </p:cNvPr>
          <p:cNvCxnSpPr/>
          <p:nvPr/>
        </p:nvCxnSpPr>
        <p:spPr>
          <a:xfrm>
            <a:off x="4261006" y="3503941"/>
            <a:ext cx="30822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D047CA-7749-9BC7-90DC-97B819961F6E}"/>
              </a:ext>
            </a:extLst>
          </p:cNvPr>
          <p:cNvSpPr txBox="1"/>
          <p:nvPr/>
        </p:nvSpPr>
        <p:spPr>
          <a:xfrm>
            <a:off x="3912834" y="3380830"/>
            <a:ext cx="348172" cy="246221"/>
          </a:xfrm>
          <a:prstGeom prst="rect">
            <a:avLst/>
          </a:prstGeom>
          <a:noFill/>
        </p:spPr>
        <p:txBody>
          <a:bodyPr wrap="none" rtlCol="0">
            <a:spAutoFit/>
          </a:bodyPr>
          <a:lstStyle/>
          <a:p>
            <a:r>
              <a:rPr lang="en-US" sz="1000" dirty="0"/>
              <a:t>.02</a:t>
            </a:r>
          </a:p>
        </p:txBody>
      </p:sp>
      <p:sp>
        <p:nvSpPr>
          <p:cNvPr id="28" name="TextBox 27">
            <a:extLst>
              <a:ext uri="{FF2B5EF4-FFF2-40B4-BE49-F238E27FC236}">
                <a16:creationId xmlns:a16="http://schemas.microsoft.com/office/drawing/2014/main" id="{EFA7BA92-B03A-EEB7-0DBD-6BFF3CA40818}"/>
              </a:ext>
            </a:extLst>
          </p:cNvPr>
          <p:cNvSpPr txBox="1"/>
          <p:nvPr/>
        </p:nvSpPr>
        <p:spPr>
          <a:xfrm>
            <a:off x="3945089" y="2759780"/>
            <a:ext cx="348172" cy="246221"/>
          </a:xfrm>
          <a:prstGeom prst="rect">
            <a:avLst/>
          </a:prstGeom>
          <a:noFill/>
        </p:spPr>
        <p:txBody>
          <a:bodyPr wrap="none" rtlCol="0">
            <a:spAutoFit/>
          </a:bodyPr>
          <a:lstStyle/>
          <a:p>
            <a:r>
              <a:rPr lang="en-US" sz="1000" dirty="0"/>
              <a:t>.05</a:t>
            </a:r>
          </a:p>
        </p:txBody>
      </p:sp>
      <p:sp>
        <p:nvSpPr>
          <p:cNvPr id="29" name="TextBox 28">
            <a:extLst>
              <a:ext uri="{FF2B5EF4-FFF2-40B4-BE49-F238E27FC236}">
                <a16:creationId xmlns:a16="http://schemas.microsoft.com/office/drawing/2014/main" id="{02F39E75-8830-DEEB-B8BC-48F07BC052AE}"/>
              </a:ext>
            </a:extLst>
          </p:cNvPr>
          <p:cNvSpPr txBox="1"/>
          <p:nvPr/>
        </p:nvSpPr>
        <p:spPr>
          <a:xfrm rot="16200000">
            <a:off x="3309953" y="3015779"/>
            <a:ext cx="635110" cy="369332"/>
          </a:xfrm>
          <a:prstGeom prst="rect">
            <a:avLst/>
          </a:prstGeom>
          <a:noFill/>
        </p:spPr>
        <p:txBody>
          <a:bodyPr wrap="none" rtlCol="0">
            <a:spAutoFit/>
          </a:bodyPr>
          <a:lstStyle/>
          <a:p>
            <a:r>
              <a:rPr lang="en-US" dirty="0"/>
              <a:t>Claw</a:t>
            </a:r>
          </a:p>
        </p:txBody>
      </p:sp>
      <p:sp>
        <p:nvSpPr>
          <p:cNvPr id="30" name="TextBox 29">
            <a:extLst>
              <a:ext uri="{FF2B5EF4-FFF2-40B4-BE49-F238E27FC236}">
                <a16:creationId xmlns:a16="http://schemas.microsoft.com/office/drawing/2014/main" id="{54BEAA19-2DC2-F8B1-BA77-346C80C77E32}"/>
              </a:ext>
            </a:extLst>
          </p:cNvPr>
          <p:cNvSpPr txBox="1"/>
          <p:nvPr/>
        </p:nvSpPr>
        <p:spPr>
          <a:xfrm>
            <a:off x="6101366" y="3344307"/>
            <a:ext cx="433132" cy="276999"/>
          </a:xfrm>
          <a:prstGeom prst="rect">
            <a:avLst/>
          </a:prstGeom>
          <a:noFill/>
        </p:spPr>
        <p:txBody>
          <a:bodyPr wrap="none" rtlCol="0">
            <a:spAutoFit/>
          </a:bodyPr>
          <a:lstStyle/>
          <a:p>
            <a:r>
              <a:rPr lang="en-US" sz="1200" dirty="0"/>
              <a:t>Dog</a:t>
            </a:r>
          </a:p>
        </p:txBody>
      </p:sp>
      <p:sp>
        <p:nvSpPr>
          <p:cNvPr id="31" name="TextBox 30">
            <a:extLst>
              <a:ext uri="{FF2B5EF4-FFF2-40B4-BE49-F238E27FC236}">
                <a16:creationId xmlns:a16="http://schemas.microsoft.com/office/drawing/2014/main" id="{D1BAC408-46B4-AF0E-B841-A6E46E01EA0A}"/>
              </a:ext>
            </a:extLst>
          </p:cNvPr>
          <p:cNvSpPr txBox="1"/>
          <p:nvPr/>
        </p:nvSpPr>
        <p:spPr>
          <a:xfrm>
            <a:off x="5688604" y="2759780"/>
            <a:ext cx="390043" cy="276999"/>
          </a:xfrm>
          <a:prstGeom prst="rect">
            <a:avLst/>
          </a:prstGeom>
          <a:noFill/>
        </p:spPr>
        <p:txBody>
          <a:bodyPr wrap="none" rtlCol="0">
            <a:spAutoFit/>
          </a:bodyPr>
          <a:lstStyle/>
          <a:p>
            <a:r>
              <a:rPr lang="en-US" sz="1200" dirty="0"/>
              <a:t>Cat</a:t>
            </a:r>
          </a:p>
        </p:txBody>
      </p:sp>
      <p:sp>
        <p:nvSpPr>
          <p:cNvPr id="32" name="TextBox 31">
            <a:extLst>
              <a:ext uri="{FF2B5EF4-FFF2-40B4-BE49-F238E27FC236}">
                <a16:creationId xmlns:a16="http://schemas.microsoft.com/office/drawing/2014/main" id="{14FA38AB-0794-2716-9CB8-B9825B6662C9}"/>
              </a:ext>
            </a:extLst>
          </p:cNvPr>
          <p:cNvSpPr txBox="1"/>
          <p:nvPr/>
        </p:nvSpPr>
        <p:spPr>
          <a:xfrm>
            <a:off x="864729" y="3897693"/>
            <a:ext cx="1701041" cy="369332"/>
          </a:xfrm>
          <a:prstGeom prst="rect">
            <a:avLst/>
          </a:prstGeom>
          <a:noFill/>
        </p:spPr>
        <p:txBody>
          <a:bodyPr wrap="square">
            <a:spAutoFit/>
          </a:bodyPr>
          <a:lstStyle/>
          <a:p>
            <a:r>
              <a:rPr lang="en-US" b="0" i="0" dirty="0">
                <a:effectLst/>
                <a:latin typeface="__Inter_e7970e"/>
              </a:rPr>
              <a:t>[0.01, 0.001, </a:t>
            </a:r>
            <a:r>
              <a:rPr lang="en-US" dirty="0">
                <a:latin typeface="__Inter_e7970e"/>
              </a:rPr>
              <a:t>…</a:t>
            </a:r>
            <a:r>
              <a:rPr lang="en-US" b="0" i="0" dirty="0">
                <a:effectLst/>
                <a:latin typeface="__Inter_e7970e"/>
              </a:rPr>
              <a:t>]</a:t>
            </a:r>
            <a:endParaRPr lang="en-US" dirty="0"/>
          </a:p>
        </p:txBody>
      </p:sp>
      <p:sp>
        <p:nvSpPr>
          <p:cNvPr id="33" name="TextBox 32">
            <a:extLst>
              <a:ext uri="{FF2B5EF4-FFF2-40B4-BE49-F238E27FC236}">
                <a16:creationId xmlns:a16="http://schemas.microsoft.com/office/drawing/2014/main" id="{1329E044-8D3B-4F22-88C1-97F798459A76}"/>
              </a:ext>
            </a:extLst>
          </p:cNvPr>
          <p:cNvSpPr txBox="1"/>
          <p:nvPr/>
        </p:nvSpPr>
        <p:spPr>
          <a:xfrm>
            <a:off x="864729" y="3745478"/>
            <a:ext cx="638316" cy="276999"/>
          </a:xfrm>
          <a:prstGeom prst="rect">
            <a:avLst/>
          </a:prstGeom>
          <a:noFill/>
        </p:spPr>
        <p:txBody>
          <a:bodyPr wrap="none" rtlCol="0">
            <a:spAutoFit/>
          </a:bodyPr>
          <a:lstStyle/>
          <a:p>
            <a:r>
              <a:rPr lang="en-US" sz="1200" dirty="0"/>
              <a:t>Human</a:t>
            </a:r>
          </a:p>
        </p:txBody>
      </p:sp>
      <p:sp>
        <p:nvSpPr>
          <p:cNvPr id="34" name="TextBox 33">
            <a:extLst>
              <a:ext uri="{FF2B5EF4-FFF2-40B4-BE49-F238E27FC236}">
                <a16:creationId xmlns:a16="http://schemas.microsoft.com/office/drawing/2014/main" id="{2466DB1C-6265-4764-B651-CE713E758B6D}"/>
              </a:ext>
            </a:extLst>
          </p:cNvPr>
          <p:cNvSpPr txBox="1"/>
          <p:nvPr/>
        </p:nvSpPr>
        <p:spPr>
          <a:xfrm>
            <a:off x="4252842" y="3719807"/>
            <a:ext cx="638316" cy="276999"/>
          </a:xfrm>
          <a:prstGeom prst="rect">
            <a:avLst/>
          </a:prstGeom>
          <a:noFill/>
        </p:spPr>
        <p:txBody>
          <a:bodyPr wrap="none" rtlCol="0">
            <a:spAutoFit/>
          </a:bodyPr>
          <a:lstStyle/>
          <a:p>
            <a:r>
              <a:rPr lang="en-US" sz="1200" dirty="0"/>
              <a:t>Human</a:t>
            </a:r>
          </a:p>
        </p:txBody>
      </p:sp>
      <p:sp>
        <p:nvSpPr>
          <p:cNvPr id="35" name="Rectangle 34">
            <a:extLst>
              <a:ext uri="{FF2B5EF4-FFF2-40B4-BE49-F238E27FC236}">
                <a16:creationId xmlns:a16="http://schemas.microsoft.com/office/drawing/2014/main" id="{9469571B-1481-701A-E177-30055BD31ECD}"/>
              </a:ext>
            </a:extLst>
          </p:cNvPr>
          <p:cNvSpPr/>
          <p:nvPr/>
        </p:nvSpPr>
        <p:spPr>
          <a:xfrm>
            <a:off x="469339" y="5865815"/>
            <a:ext cx="7946379"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vector space which two are most similar?</a:t>
            </a:r>
          </a:p>
        </p:txBody>
      </p:sp>
      <p:cxnSp>
        <p:nvCxnSpPr>
          <p:cNvPr id="36" name="Straight Connector 35">
            <a:extLst>
              <a:ext uri="{FF2B5EF4-FFF2-40B4-BE49-F238E27FC236}">
                <a16:creationId xmlns:a16="http://schemas.microsoft.com/office/drawing/2014/main" id="{B866B76F-99C7-C18D-28D2-5C8FD0BEE860}"/>
              </a:ext>
            </a:extLst>
          </p:cNvPr>
          <p:cNvCxnSpPr/>
          <p:nvPr/>
        </p:nvCxnSpPr>
        <p:spPr>
          <a:xfrm>
            <a:off x="4572661" y="3918241"/>
            <a:ext cx="0" cy="21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829B9AE-DFFF-144E-AC4C-CDC18B3255EA}"/>
              </a:ext>
            </a:extLst>
          </p:cNvPr>
          <p:cNvCxnSpPr/>
          <p:nvPr/>
        </p:nvCxnSpPr>
        <p:spPr>
          <a:xfrm>
            <a:off x="4207926" y="3861821"/>
            <a:ext cx="30822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A75BD0-CFBA-406B-2294-5D116421B42F}"/>
              </a:ext>
            </a:extLst>
          </p:cNvPr>
          <p:cNvSpPr txBox="1"/>
          <p:nvPr/>
        </p:nvSpPr>
        <p:spPr>
          <a:xfrm>
            <a:off x="4395145" y="4115670"/>
            <a:ext cx="348172" cy="246221"/>
          </a:xfrm>
          <a:prstGeom prst="rect">
            <a:avLst/>
          </a:prstGeom>
          <a:noFill/>
        </p:spPr>
        <p:txBody>
          <a:bodyPr wrap="none" rtlCol="0">
            <a:spAutoFit/>
          </a:bodyPr>
          <a:lstStyle/>
          <a:p>
            <a:r>
              <a:rPr lang="en-US" sz="1000" dirty="0"/>
              <a:t>.01</a:t>
            </a:r>
          </a:p>
        </p:txBody>
      </p:sp>
      <p:sp>
        <p:nvSpPr>
          <p:cNvPr id="39" name="TextBox 38">
            <a:extLst>
              <a:ext uri="{FF2B5EF4-FFF2-40B4-BE49-F238E27FC236}">
                <a16:creationId xmlns:a16="http://schemas.microsoft.com/office/drawing/2014/main" id="{48C74B00-1A5F-A114-A022-EA2AD65E57DF}"/>
              </a:ext>
            </a:extLst>
          </p:cNvPr>
          <p:cNvSpPr txBox="1"/>
          <p:nvPr/>
        </p:nvSpPr>
        <p:spPr>
          <a:xfrm>
            <a:off x="3871460" y="3738167"/>
            <a:ext cx="413896" cy="246221"/>
          </a:xfrm>
          <a:prstGeom prst="rect">
            <a:avLst/>
          </a:prstGeom>
          <a:noFill/>
        </p:spPr>
        <p:txBody>
          <a:bodyPr wrap="none" rtlCol="0">
            <a:spAutoFit/>
          </a:bodyPr>
          <a:lstStyle/>
          <a:p>
            <a:r>
              <a:rPr lang="en-US" sz="1000" dirty="0"/>
              <a:t>.001</a:t>
            </a:r>
          </a:p>
        </p:txBody>
      </p:sp>
    </p:spTree>
    <p:extLst>
      <p:ext uri="{BB962C8B-B14F-4D97-AF65-F5344CB8AC3E}">
        <p14:creationId xmlns:p14="http://schemas.microsoft.com/office/powerpoint/2010/main" val="228382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3BD597-4AD7-8FC0-AAAC-9B0E347CBB3F}"/>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DC8C8AC9-9E77-3428-01F8-02B649C1D2F8}"/>
              </a:ext>
            </a:extLst>
          </p:cNvPr>
          <p:cNvSpPr>
            <a:spLocks noGrp="1"/>
          </p:cNvSpPr>
          <p:nvPr>
            <p:ph type="title"/>
          </p:nvPr>
        </p:nvSpPr>
        <p:spPr/>
        <p:txBody>
          <a:bodyPr/>
          <a:lstStyle/>
          <a:p>
            <a:r>
              <a:rPr lang="en-US" dirty="0"/>
              <a:t>GPT Glossary</a:t>
            </a:r>
          </a:p>
        </p:txBody>
      </p:sp>
      <p:sp>
        <p:nvSpPr>
          <p:cNvPr id="4" name="Slide Number Placeholder 3">
            <a:extLst>
              <a:ext uri="{FF2B5EF4-FFF2-40B4-BE49-F238E27FC236}">
                <a16:creationId xmlns:a16="http://schemas.microsoft.com/office/drawing/2014/main" id="{D8412984-EC1C-C234-6451-6D7F93F56A8C}"/>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4AC0FB6E-F792-41C0-5924-E0BC1264E54C}"/>
              </a:ext>
            </a:extLst>
          </p:cNvPr>
          <p:cNvSpPr>
            <a:spLocks noGrp="1"/>
          </p:cNvSpPr>
          <p:nvPr>
            <p:ph type="ftr" sz="quarter" idx="3"/>
          </p:nvPr>
        </p:nvSpPr>
        <p:spPr/>
        <p:txBody>
          <a:bodyPr/>
          <a:lstStyle/>
          <a:p>
            <a:r>
              <a:rPr lang="en-US"/>
              <a:t>Kwartler </a:t>
            </a:r>
            <a:endParaRPr lang="en-US" dirty="0"/>
          </a:p>
        </p:txBody>
      </p:sp>
      <p:sp>
        <p:nvSpPr>
          <p:cNvPr id="6" name="TextBox 5">
            <a:extLst>
              <a:ext uri="{FF2B5EF4-FFF2-40B4-BE49-F238E27FC236}">
                <a16:creationId xmlns:a16="http://schemas.microsoft.com/office/drawing/2014/main" id="{85038DD8-8A86-AF21-6A20-42495F01D5C8}"/>
              </a:ext>
            </a:extLst>
          </p:cNvPr>
          <p:cNvSpPr txBox="1"/>
          <p:nvPr/>
        </p:nvSpPr>
        <p:spPr>
          <a:xfrm>
            <a:off x="469339" y="1580237"/>
            <a:ext cx="5477077" cy="369332"/>
          </a:xfrm>
          <a:prstGeom prst="rect">
            <a:avLst/>
          </a:prstGeom>
          <a:noFill/>
        </p:spPr>
        <p:txBody>
          <a:bodyPr wrap="none" rtlCol="0">
            <a:spAutoFit/>
          </a:bodyPr>
          <a:lstStyle/>
          <a:p>
            <a:r>
              <a:rPr lang="en-US" dirty="0">
                <a:solidFill>
                  <a:schemeClr val="accent1"/>
                </a:solidFill>
              </a:rPr>
              <a:t>GPT</a:t>
            </a:r>
            <a:r>
              <a:rPr lang="en-US" dirty="0"/>
              <a:t> - GPT stands for Generative Pre-trained Transformer</a:t>
            </a:r>
          </a:p>
        </p:txBody>
      </p:sp>
      <p:sp>
        <p:nvSpPr>
          <p:cNvPr id="7" name="TextBox 6">
            <a:extLst>
              <a:ext uri="{FF2B5EF4-FFF2-40B4-BE49-F238E27FC236}">
                <a16:creationId xmlns:a16="http://schemas.microsoft.com/office/drawing/2014/main" id="{44079173-6671-CE59-B3AC-B000F7130FE0}"/>
              </a:ext>
            </a:extLst>
          </p:cNvPr>
          <p:cNvSpPr txBox="1"/>
          <p:nvPr/>
        </p:nvSpPr>
        <p:spPr>
          <a:xfrm>
            <a:off x="469340" y="2043729"/>
            <a:ext cx="7946379" cy="1477328"/>
          </a:xfrm>
          <a:prstGeom prst="rect">
            <a:avLst/>
          </a:prstGeom>
          <a:noFill/>
        </p:spPr>
        <p:txBody>
          <a:bodyPr wrap="square" rtlCol="0">
            <a:spAutoFit/>
          </a:bodyPr>
          <a:lstStyle/>
          <a:p>
            <a:r>
              <a:rPr lang="en-US" dirty="0">
                <a:solidFill>
                  <a:schemeClr val="accent1"/>
                </a:solidFill>
              </a:rPr>
              <a:t>Word Embedding </a:t>
            </a:r>
            <a:r>
              <a:rPr lang="en-US" dirty="0"/>
              <a:t>– </a:t>
            </a:r>
            <a:r>
              <a:rPr lang="en-US" dirty="0">
                <a:highlight>
                  <a:srgbClr val="C0C0C0"/>
                </a:highlight>
                <a:latin typeface="Consolas" panose="020B0609020204030204" pitchFamily="49" charset="0"/>
                <a:cs typeface="Consolas" panose="020B0609020204030204" pitchFamily="49" charset="0"/>
              </a:rPr>
              <a:t>library(text2vec) </a:t>
            </a:r>
            <a:r>
              <a:rPr lang="en-US" dirty="0"/>
              <a:t>representations of words, phrases and documents as vectors of real numbers. </a:t>
            </a:r>
            <a:r>
              <a:rPr lang="en-US" b="0" i="0" dirty="0">
                <a:effectLst/>
              </a:rPr>
              <a:t>It is a way of representing words and phrases as numerical values that can be used in machine learning algorithms. Word embeddings capture the context of words in a given corpus, allowing machines to understand the meaning of words in relation to each other.</a:t>
            </a:r>
            <a:endParaRPr lang="en-US" dirty="0"/>
          </a:p>
        </p:txBody>
      </p:sp>
      <p:sp>
        <p:nvSpPr>
          <p:cNvPr id="8" name="TextBox 7">
            <a:extLst>
              <a:ext uri="{FF2B5EF4-FFF2-40B4-BE49-F238E27FC236}">
                <a16:creationId xmlns:a16="http://schemas.microsoft.com/office/drawing/2014/main" id="{FE59E74E-E792-5AB4-FBF5-99E17F14C6CA}"/>
              </a:ext>
            </a:extLst>
          </p:cNvPr>
          <p:cNvSpPr txBox="1"/>
          <p:nvPr/>
        </p:nvSpPr>
        <p:spPr>
          <a:xfrm>
            <a:off x="469339" y="3521057"/>
            <a:ext cx="7946379" cy="1200329"/>
          </a:xfrm>
          <a:prstGeom prst="rect">
            <a:avLst/>
          </a:prstGeom>
          <a:noFill/>
        </p:spPr>
        <p:txBody>
          <a:bodyPr wrap="square" rtlCol="0">
            <a:spAutoFit/>
          </a:bodyPr>
          <a:lstStyle/>
          <a:p>
            <a:r>
              <a:rPr lang="en-US" dirty="0">
                <a:solidFill>
                  <a:schemeClr val="accent1"/>
                </a:solidFill>
              </a:rPr>
              <a:t>RNN</a:t>
            </a:r>
            <a:r>
              <a:rPr lang="en-US" dirty="0"/>
              <a:t>– </a:t>
            </a:r>
            <a:r>
              <a:rPr lang="en-US" dirty="0">
                <a:highlight>
                  <a:srgbClr val="C0C0C0"/>
                </a:highlight>
                <a:latin typeface="Consolas" panose="020B0609020204030204" pitchFamily="49" charset="0"/>
                <a:cs typeface="Consolas" panose="020B0609020204030204" pitchFamily="49" charset="0"/>
              </a:rPr>
              <a:t>library(</a:t>
            </a:r>
            <a:r>
              <a:rPr lang="en-US" dirty="0" err="1">
                <a:highlight>
                  <a:srgbClr val="C0C0C0"/>
                </a:highlight>
                <a:latin typeface="Consolas" panose="020B0609020204030204" pitchFamily="49" charset="0"/>
                <a:cs typeface="Consolas" panose="020B0609020204030204" pitchFamily="49" charset="0"/>
              </a:rPr>
              <a:t>keras</a:t>
            </a:r>
            <a:r>
              <a:rPr lang="en-US" dirty="0">
                <a:highlight>
                  <a:srgbClr val="C0C0C0"/>
                </a:highlight>
                <a:latin typeface="Consolas" panose="020B0609020204030204" pitchFamily="49" charset="0"/>
                <a:cs typeface="Consolas" panose="020B0609020204030204" pitchFamily="49" charset="0"/>
              </a:rPr>
              <a:t>) library(</a:t>
            </a:r>
            <a:r>
              <a:rPr lang="en-US" dirty="0" err="1">
                <a:highlight>
                  <a:srgbClr val="C0C0C0"/>
                </a:highlight>
                <a:latin typeface="Consolas" panose="020B0609020204030204" pitchFamily="49" charset="0"/>
                <a:cs typeface="Consolas" panose="020B0609020204030204" pitchFamily="49" charset="0"/>
              </a:rPr>
              <a:t>MXNet</a:t>
            </a:r>
            <a:r>
              <a:rPr lang="en-US" dirty="0">
                <a:highlight>
                  <a:srgbClr val="C0C0C0"/>
                </a:highlight>
                <a:latin typeface="Consolas" panose="020B0609020204030204" pitchFamily="49" charset="0"/>
                <a:cs typeface="Consolas" panose="020B0609020204030204" pitchFamily="49" charset="0"/>
              </a:rPr>
              <a:t>)?, library(</a:t>
            </a:r>
            <a:r>
              <a:rPr lang="en-US" dirty="0" err="1">
                <a:highlight>
                  <a:srgbClr val="C0C0C0"/>
                </a:highlight>
                <a:latin typeface="Consolas" panose="020B0609020204030204" pitchFamily="49" charset="0"/>
                <a:cs typeface="Consolas" panose="020B0609020204030204" pitchFamily="49" charset="0"/>
              </a:rPr>
              <a:t>rnn</a:t>
            </a:r>
            <a:r>
              <a:rPr lang="en-US" dirty="0">
                <a:highlight>
                  <a:srgbClr val="C0C0C0"/>
                </a:highlight>
                <a:latin typeface="Consolas" panose="020B0609020204030204" pitchFamily="49" charset="0"/>
                <a:cs typeface="Consolas" panose="020B0609020204030204" pitchFamily="49" charset="0"/>
              </a:rPr>
              <a:t>) </a:t>
            </a:r>
            <a:r>
              <a:rPr lang="en-US" dirty="0"/>
              <a:t>Recurrent neural network processes sequential data. As data passes through the neural network previous inputs are “remembered” and inform the next prediction. This differs from “feed forward” networks.  </a:t>
            </a:r>
          </a:p>
        </p:txBody>
      </p:sp>
      <p:sp>
        <p:nvSpPr>
          <p:cNvPr id="9" name="TextBox 8">
            <a:extLst>
              <a:ext uri="{FF2B5EF4-FFF2-40B4-BE49-F238E27FC236}">
                <a16:creationId xmlns:a16="http://schemas.microsoft.com/office/drawing/2014/main" id="{497C3721-0499-154D-2CA3-5570AF3FE95B}"/>
              </a:ext>
            </a:extLst>
          </p:cNvPr>
          <p:cNvSpPr txBox="1"/>
          <p:nvPr/>
        </p:nvSpPr>
        <p:spPr>
          <a:xfrm>
            <a:off x="469339" y="4846705"/>
            <a:ext cx="7946379" cy="1200329"/>
          </a:xfrm>
          <a:prstGeom prst="rect">
            <a:avLst/>
          </a:prstGeom>
          <a:noFill/>
        </p:spPr>
        <p:txBody>
          <a:bodyPr wrap="square" rtlCol="0">
            <a:spAutoFit/>
          </a:bodyPr>
          <a:lstStyle/>
          <a:p>
            <a:r>
              <a:rPr lang="en-US" dirty="0">
                <a:solidFill>
                  <a:schemeClr val="accent1"/>
                </a:solidFill>
              </a:rPr>
              <a:t>Language Transformers</a:t>
            </a:r>
            <a:r>
              <a:rPr lang="en-US" dirty="0"/>
              <a:t>– </a:t>
            </a:r>
            <a:r>
              <a:rPr lang="en-US" dirty="0">
                <a:highlight>
                  <a:srgbClr val="C0C0C0"/>
                </a:highlight>
                <a:latin typeface="Consolas" panose="020B0609020204030204" pitchFamily="49" charset="0"/>
                <a:cs typeface="Consolas" panose="020B0609020204030204" pitchFamily="49" charset="0"/>
              </a:rPr>
              <a:t>library(transformer) </a:t>
            </a:r>
            <a:r>
              <a:rPr lang="en-US" dirty="0"/>
              <a:t>convert natural language into another form of language. It can be used to translate text from one language to another, or to convert text into a different format such as HTML or a description into a coding language.</a:t>
            </a:r>
          </a:p>
        </p:txBody>
      </p:sp>
      <p:sp>
        <p:nvSpPr>
          <p:cNvPr id="10" name="Rectangle 9">
            <a:extLst>
              <a:ext uri="{FF2B5EF4-FFF2-40B4-BE49-F238E27FC236}">
                <a16:creationId xmlns:a16="http://schemas.microsoft.com/office/drawing/2014/main" id="{C6C89E9D-2515-A7B1-402D-35F9A8F53381}"/>
              </a:ext>
            </a:extLst>
          </p:cNvPr>
          <p:cNvSpPr/>
          <p:nvPr/>
        </p:nvSpPr>
        <p:spPr>
          <a:xfrm>
            <a:off x="469339" y="6030199"/>
            <a:ext cx="7946379" cy="420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Because of the size of the data, and speed, you wouldn’t build a GPT in R.</a:t>
            </a:r>
          </a:p>
        </p:txBody>
      </p:sp>
      <p:sp>
        <p:nvSpPr>
          <p:cNvPr id="11" name="TextBox 10">
            <a:extLst>
              <a:ext uri="{FF2B5EF4-FFF2-40B4-BE49-F238E27FC236}">
                <a16:creationId xmlns:a16="http://schemas.microsoft.com/office/drawing/2014/main" id="{9877B411-ABD9-5503-49B1-FD81BA4ED6BB}"/>
              </a:ext>
            </a:extLst>
          </p:cNvPr>
          <p:cNvSpPr txBox="1"/>
          <p:nvPr/>
        </p:nvSpPr>
        <p:spPr>
          <a:xfrm>
            <a:off x="469339" y="1163825"/>
            <a:ext cx="2857898" cy="369332"/>
          </a:xfrm>
          <a:prstGeom prst="rect">
            <a:avLst/>
          </a:prstGeom>
          <a:noFill/>
        </p:spPr>
        <p:txBody>
          <a:bodyPr wrap="none" rtlCol="0">
            <a:spAutoFit/>
          </a:bodyPr>
          <a:lstStyle/>
          <a:p>
            <a:r>
              <a:rPr lang="en-US" dirty="0">
                <a:solidFill>
                  <a:schemeClr val="accent1"/>
                </a:solidFill>
              </a:rPr>
              <a:t>LLM</a:t>
            </a:r>
            <a:r>
              <a:rPr lang="en-US" dirty="0"/>
              <a:t> – Large language model</a:t>
            </a:r>
          </a:p>
        </p:txBody>
      </p:sp>
    </p:spTree>
    <p:extLst>
      <p:ext uri="{BB962C8B-B14F-4D97-AF65-F5344CB8AC3E}">
        <p14:creationId xmlns:p14="http://schemas.microsoft.com/office/powerpoint/2010/main" val="75933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Vector/Pattern/DNN –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The model uses the word embeddings, recurrent neural networks and language transformers to recognize words and phrase concepts that are then used for text generation.</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8" y="2432217"/>
            <a:ext cx="4528002" cy="3034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8B904-3167-0494-9A5A-EC83182775B3}"/>
              </a:ext>
            </a:extLst>
          </p:cNvPr>
          <p:cNvSpPr txBox="1"/>
          <p:nvPr/>
        </p:nvSpPr>
        <p:spPr>
          <a:xfrm>
            <a:off x="4572000" y="1920230"/>
            <a:ext cx="4409928" cy="923330"/>
          </a:xfrm>
          <a:prstGeom prst="rect">
            <a:avLst/>
          </a:prstGeom>
          <a:noFill/>
        </p:spPr>
        <p:txBody>
          <a:bodyPr wrap="square" rtlCol="0">
            <a:spAutoFit/>
          </a:bodyPr>
          <a:lstStyle/>
          <a:p>
            <a:r>
              <a:rPr lang="en-US" b="1" dirty="0"/>
              <a:t>User: </a:t>
            </a:r>
            <a:r>
              <a:rPr lang="en-US" dirty="0"/>
              <a:t>Tell me about the oil industry.</a:t>
            </a:r>
          </a:p>
          <a:p>
            <a:r>
              <a:rPr lang="en-US" b="1" dirty="0"/>
              <a:t>Word Embedding: </a:t>
            </a:r>
            <a:r>
              <a:rPr lang="en-US" dirty="0"/>
              <a:t>inquiry, personalization, oil, industry, business…</a:t>
            </a:r>
          </a:p>
        </p:txBody>
      </p:sp>
      <p:sp>
        <p:nvSpPr>
          <p:cNvPr id="8" name="TextBox 7">
            <a:extLst>
              <a:ext uri="{FF2B5EF4-FFF2-40B4-BE49-F238E27FC236}">
                <a16:creationId xmlns:a16="http://schemas.microsoft.com/office/drawing/2014/main" id="{F9ABC86B-209E-5C9D-2392-5DA9535F9CE7}"/>
              </a:ext>
            </a:extLst>
          </p:cNvPr>
          <p:cNvSpPr txBox="1"/>
          <p:nvPr/>
        </p:nvSpPr>
        <p:spPr>
          <a:xfrm>
            <a:off x="4572000" y="2843560"/>
            <a:ext cx="4409928" cy="2800767"/>
          </a:xfrm>
          <a:prstGeom prst="rect">
            <a:avLst/>
          </a:prstGeom>
          <a:noFill/>
        </p:spPr>
        <p:txBody>
          <a:bodyPr wrap="square">
            <a:spAutoFit/>
          </a:bodyPr>
          <a:lstStyle/>
          <a:p>
            <a:r>
              <a:rPr lang="en-US" sz="1600" b="1" dirty="0"/>
              <a:t>Response Construction:</a:t>
            </a:r>
          </a:p>
          <a:p>
            <a:r>
              <a:rPr lang="en-US" sz="1600" dirty="0"/>
              <a:t>+”sure”, [pattern to respond to inquiry]</a:t>
            </a:r>
          </a:p>
          <a:p>
            <a:r>
              <a:rPr lang="en-US" sz="1600" dirty="0"/>
              <a:t>+Add vector “sure” and generate next phrase: “here are some industry topics for you” [pattern to respond to inquiry, sure &amp; personalization]</a:t>
            </a:r>
          </a:p>
          <a:p>
            <a:r>
              <a:rPr lang="en-US" sz="1600" dirty="0"/>
              <a:t>+Add vector “industry topics” and generate next phrase “The Gulf states…” from “oil industry”</a:t>
            </a:r>
          </a:p>
          <a:p>
            <a:r>
              <a:rPr lang="en-US" sz="1600" dirty="0"/>
              <a:t>+Add “Gulf states” vector generate “produce petroleum” vector</a:t>
            </a:r>
          </a:p>
          <a:p>
            <a:r>
              <a:rPr lang="en-US" sz="1600" dirty="0"/>
              <a:t>+Add “produce petroleum” vector, generate next phrase “in barrels”.</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r>
              <a:rPr lang="en-US" sz="1600" b="1" dirty="0">
                <a:solidFill>
                  <a:schemeClr val="bg1"/>
                </a:solidFill>
              </a:rPr>
              <a:t>Response to User: Sure Here are some industry topics.  The Gulf states produce petroleum in barrels…</a:t>
            </a:r>
            <a:endParaRPr lang="en-US" sz="1600" dirty="0">
              <a:solidFill>
                <a:schemeClr val="bg1"/>
              </a:solidFill>
            </a:endParaRPr>
          </a:p>
        </p:txBody>
      </p: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 is hard!</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11486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Hipster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4/10/23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820166" y="1144825"/>
            <a:ext cx="5699012"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IN: Silicon Valley Bank $SIVB reportedly deactivated its Twitter account. https://</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t.co</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/vTkk1QK3zk</a:t>
            </a:r>
          </a:p>
        </p:txBody>
      </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sp>
        <p:nvSpPr>
          <p:cNvPr id="23" name="TextBox 22"/>
          <p:cNvSpPr txBox="1"/>
          <p:nvPr/>
        </p:nvSpPr>
        <p:spPr>
          <a:xfrm>
            <a:off x="1820166" y="4989331"/>
            <a:ext cx="5699012" cy="646331"/>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silicon valley bank  reportedly deactivated  twitter account</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5" name="Picture 4">
            <a:extLst>
              <a:ext uri="{FF2B5EF4-FFF2-40B4-BE49-F238E27FC236}">
                <a16:creationId xmlns:a16="http://schemas.microsoft.com/office/drawing/2014/main" id="{5ED6C3E6-A74B-DD6D-0E77-EED9C22C491A}"/>
              </a:ext>
            </a:extLst>
          </p:cNvPr>
          <p:cNvPicPr>
            <a:picLocks noChangeAspect="1"/>
          </p:cNvPicPr>
          <p:nvPr/>
        </p:nvPicPr>
        <p:blipFill>
          <a:blip r:embed="rId3"/>
          <a:stretch>
            <a:fillRect/>
          </a:stretch>
        </p:blipFill>
        <p:spPr>
          <a:xfrm>
            <a:off x="1531096" y="1240720"/>
            <a:ext cx="274246" cy="222963"/>
          </a:xfrm>
          <a:prstGeom prst="rect">
            <a:avLst/>
          </a:prstGeom>
        </p:spPr>
      </p:pic>
      <p:pic>
        <p:nvPicPr>
          <p:cNvPr id="11" name="Picture 10">
            <a:extLst>
              <a:ext uri="{FF2B5EF4-FFF2-40B4-BE49-F238E27FC236}">
                <a16:creationId xmlns:a16="http://schemas.microsoft.com/office/drawing/2014/main" id="{EFE77446-347C-9685-5761-295244364B61}"/>
              </a:ext>
            </a:extLst>
          </p:cNvPr>
          <p:cNvPicPr>
            <a:picLocks noChangeAspect="1"/>
          </p:cNvPicPr>
          <p:nvPr/>
        </p:nvPicPr>
        <p:blipFill>
          <a:blip r:embed="rId3"/>
          <a:stretch>
            <a:fillRect/>
          </a:stretch>
        </p:blipFill>
        <p:spPr>
          <a:xfrm>
            <a:off x="1543288" y="5097418"/>
            <a:ext cx="274246" cy="222963"/>
          </a:xfrm>
          <a:prstGeom prst="rect">
            <a:avLst/>
          </a:prstGeom>
        </p:spPr>
      </p:pic>
    </p:spTree>
    <p:extLst>
      <p:ext uri="{BB962C8B-B14F-4D97-AF65-F5344CB8AC3E}">
        <p14:creationId xmlns:p14="http://schemas.microsoft.com/office/powerpoint/2010/main" val="415362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4/10/23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64687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Hult_Visualizing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-Analyzing-Data-with-R/main/DD1/G_Mar14/data/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head(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volatile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Preprocess the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1650035180"/>
              </p:ext>
            </p:extLst>
          </p:nvPr>
        </p:nvGraphicFramePr>
        <p:xfrm>
          <a:off x="365760" y="1604750"/>
          <a:ext cx="8149590" cy="2225040"/>
        </p:xfrm>
        <a:graphic>
          <a:graphicData uri="http://schemas.openxmlformats.org/drawingml/2006/table">
            <a:tbl>
              <a:tblPr firstRow="1" bandRow="1">
                <a:tableStyleId>{69C7853C-536D-4A76-A0AE-DD22124D55A5}</a:tableStyleId>
              </a:tblPr>
              <a:tblGrid>
                <a:gridCol w="1284555">
                  <a:extLst>
                    <a:ext uri="{9D8B030D-6E8A-4147-A177-3AD203B41FA5}">
                      <a16:colId xmlns:a16="http://schemas.microsoft.com/office/drawing/2014/main" val="20000"/>
                    </a:ext>
                  </a:extLst>
                </a:gridCol>
                <a:gridCol w="1270030">
                  <a:extLst>
                    <a:ext uri="{9D8B030D-6E8A-4147-A177-3AD203B41FA5}">
                      <a16:colId xmlns:a16="http://schemas.microsoft.com/office/drawing/2014/main" val="20001"/>
                    </a:ext>
                  </a:extLst>
                </a:gridCol>
                <a:gridCol w="1055201">
                  <a:extLst>
                    <a:ext uri="{9D8B030D-6E8A-4147-A177-3AD203B41FA5}">
                      <a16:colId xmlns:a16="http://schemas.microsoft.com/office/drawing/2014/main" val="20002"/>
                    </a:ext>
                  </a:extLst>
                </a:gridCol>
                <a:gridCol w="1182882">
                  <a:extLst>
                    <a:ext uri="{9D8B030D-6E8A-4147-A177-3AD203B41FA5}">
                      <a16:colId xmlns:a16="http://schemas.microsoft.com/office/drawing/2014/main" val="20003"/>
                    </a:ext>
                  </a:extLst>
                </a:gridCol>
                <a:gridCol w="1270030">
                  <a:extLst>
                    <a:ext uri="{9D8B030D-6E8A-4147-A177-3AD203B41FA5}">
                      <a16:colId xmlns:a16="http://schemas.microsoft.com/office/drawing/2014/main" val="20004"/>
                    </a:ext>
                  </a:extLst>
                </a:gridCol>
                <a:gridCol w="659997">
                  <a:extLst>
                    <a:ext uri="{9D8B030D-6E8A-4147-A177-3AD203B41FA5}">
                      <a16:colId xmlns:a16="http://schemas.microsoft.com/office/drawing/2014/main" val="20005"/>
                    </a:ext>
                  </a:extLst>
                </a:gridCol>
                <a:gridCol w="1426895">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814959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9" grpId="0" animBg="1"/>
      <p:bldP spid="20"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826614532"/>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2" name="TextBox 1">
            <a:extLst>
              <a:ext uri="{FF2B5EF4-FFF2-40B4-BE49-F238E27FC236}">
                <a16:creationId xmlns:a16="http://schemas.microsoft.com/office/drawing/2014/main" id="{1F8C5936-75A7-92E7-D9A5-4379F09EAAD4}"/>
              </a:ext>
            </a:extLst>
          </p:cNvPr>
          <p:cNvSpPr txBox="1"/>
          <p:nvPr/>
        </p:nvSpPr>
        <p:spPr>
          <a:xfrm rot="20099134">
            <a:off x="715271" y="3035807"/>
            <a:ext cx="7713458" cy="369332"/>
          </a:xfrm>
          <a:prstGeom prst="rect">
            <a:avLst/>
          </a:prstGeom>
          <a:noFill/>
        </p:spPr>
        <p:txBody>
          <a:bodyPr wrap="none" rtlCol="0">
            <a:spAutoFit/>
          </a:bodyPr>
          <a:lstStyle/>
          <a:p>
            <a:r>
              <a:rPr lang="en-US" dirty="0"/>
              <a:t>DO NOT MAKE DTM and TDM in normal circumstances.  This is just an example!!</a:t>
            </a:r>
          </a:p>
        </p:txBody>
      </p:sp>
    </p:spTree>
    <p:extLst>
      <p:ext uri="{BB962C8B-B14F-4D97-AF65-F5344CB8AC3E}">
        <p14:creationId xmlns:p14="http://schemas.microsoft.com/office/powerpoint/2010/main" val="395839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5049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look at a term specifically</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
        <p:nvSpPr>
          <p:cNvPr id="4" name="Oval 3">
            <a:extLst>
              <a:ext uri="{FF2B5EF4-FFF2-40B4-BE49-F238E27FC236}">
                <a16:creationId xmlns:a16="http://schemas.microsoft.com/office/drawing/2014/main" id="{4B3A7418-A9C8-F073-649C-5F35C5C16798}"/>
              </a:ext>
            </a:extLst>
          </p:cNvPr>
          <p:cNvSpPr/>
          <p:nvPr/>
        </p:nvSpPr>
        <p:spPr>
          <a:xfrm>
            <a:off x="764286" y="2279904"/>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85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37</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893100"/>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'offline', 0.10)</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results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(y=reorder(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4/10/23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Website has the highest word association with “offline”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660466"/>
            <a:ext cx="7630944" cy="646331"/>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"RT @</a:t>
            </a:r>
            <a:r>
              <a:rPr lang="en-US" dirty="0" err="1">
                <a:solidFill>
                  <a:schemeClr val="bg1"/>
                </a:solidFill>
                <a:ea typeface="Arial Unicode MS" panose="020B0604020202020204" pitchFamily="34" charset="-128"/>
                <a:cs typeface="Arial Unicode MS" panose="020B0604020202020204" pitchFamily="34" charset="-128"/>
              </a:rPr>
              <a:t>WatcherGuru</a:t>
            </a:r>
            <a:r>
              <a:rPr lang="en-US" dirty="0">
                <a:solidFill>
                  <a:schemeClr val="bg1"/>
                </a:solidFill>
                <a:ea typeface="Arial Unicode MS" panose="020B0604020202020204" pitchFamily="34" charset="-128"/>
                <a:cs typeface="Arial Unicode MS" panose="020B0604020202020204" pitchFamily="34" charset="-128"/>
              </a:rPr>
              <a:t>: JUST IN: Silicon Valley Bank $SIVB website is offline. https://</a:t>
            </a:r>
            <a:r>
              <a:rPr lang="en-US" dirty="0" err="1">
                <a:solidFill>
                  <a:schemeClr val="bg1"/>
                </a:solidFill>
                <a:ea typeface="Arial Unicode MS" panose="020B0604020202020204" pitchFamily="34" charset="-128"/>
                <a:cs typeface="Arial Unicode MS" panose="020B0604020202020204" pitchFamily="34" charset="-128"/>
              </a:rPr>
              <a:t>t.co</a:t>
            </a:r>
            <a:r>
              <a:rPr lang="en-US" dirty="0">
                <a:solidFill>
                  <a:schemeClr val="bg1"/>
                </a:solidFill>
                <a:ea typeface="Arial Unicode MS" panose="020B0604020202020204" pitchFamily="34" charset="-128"/>
                <a:cs typeface="Arial Unicode MS" panose="020B0604020202020204" pitchFamily="34" charset="-128"/>
              </a:rPr>
              <a:t>/IG15KPWytE"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2"/>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577ECC86-AF0D-38E5-D396-36225A7F4C54}"/>
              </a:ext>
            </a:extLst>
          </p:cNvPr>
          <p:cNvPicPr>
            <a:picLocks noChangeAspect="1"/>
          </p:cNvPicPr>
          <p:nvPr/>
        </p:nvPicPr>
        <p:blipFill>
          <a:blip r:embed="rId3"/>
          <a:stretch>
            <a:fillRect/>
          </a:stretch>
        </p:blipFill>
        <p:spPr>
          <a:xfrm>
            <a:off x="750658" y="1777720"/>
            <a:ext cx="7636814" cy="3818407"/>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4/10/23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4/10/23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50</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52</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54</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56</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58</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4/10/23</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4/10/23</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 </a:t>
            </a:r>
            <a:r>
              <a:rPr lang="en-US" i="1" dirty="0"/>
              <a:t>– we will focus on BOW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FD17C-81C2-9608-2527-189A5B424AEB}"/>
              </a:ext>
            </a:extLst>
          </p:cNvPr>
          <p:cNvSpPr>
            <a:spLocks noGrp="1"/>
          </p:cNvSpPr>
          <p:nvPr>
            <p:ph type="dt" sz="half" idx="10"/>
          </p:nvPr>
        </p:nvSpPr>
        <p:spPr/>
        <p:txBody>
          <a:bodyPr/>
          <a:lstStyle/>
          <a:p>
            <a:fld id="{6700A58B-DD98-43D0-B791-721480A02982}" type="datetime1">
              <a:rPr lang="en-US" smtClean="0"/>
              <a:t>4/10/23</a:t>
            </a:fld>
            <a:endParaRPr lang="en-US"/>
          </a:p>
        </p:txBody>
      </p:sp>
      <p:sp>
        <p:nvSpPr>
          <p:cNvPr id="3" name="Title 2">
            <a:extLst>
              <a:ext uri="{FF2B5EF4-FFF2-40B4-BE49-F238E27FC236}">
                <a16:creationId xmlns:a16="http://schemas.microsoft.com/office/drawing/2014/main" id="{17AE68E0-D69B-B4FA-E456-3CC945AC68B9}"/>
              </a:ext>
            </a:extLst>
          </p:cNvPr>
          <p:cNvSpPr>
            <a:spLocks noGrp="1"/>
          </p:cNvSpPr>
          <p:nvPr>
            <p:ph type="title"/>
          </p:nvPr>
        </p:nvSpPr>
        <p:spPr/>
        <p:txBody>
          <a:bodyPr/>
          <a:lstStyle/>
          <a:p>
            <a:r>
              <a:rPr lang="en-US" dirty="0"/>
              <a:t>There is a third way…deep neural networks</a:t>
            </a:r>
          </a:p>
        </p:txBody>
      </p:sp>
      <p:sp>
        <p:nvSpPr>
          <p:cNvPr id="4" name="Slide Number Placeholder 3">
            <a:extLst>
              <a:ext uri="{FF2B5EF4-FFF2-40B4-BE49-F238E27FC236}">
                <a16:creationId xmlns:a16="http://schemas.microsoft.com/office/drawing/2014/main" id="{5E37D768-CC9B-5CB0-736F-5716127DA6B8}"/>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F6C2188-D44B-0E11-76FD-5110FAB6C6E2}"/>
              </a:ext>
            </a:extLst>
          </p:cNvPr>
          <p:cNvSpPr>
            <a:spLocks noGrp="1"/>
          </p:cNvSpPr>
          <p:nvPr>
            <p:ph type="ftr" sz="quarter" idx="3"/>
          </p:nvPr>
        </p:nvSpPr>
        <p:spPr/>
        <p:txBody>
          <a:bodyPr/>
          <a:lstStyle/>
          <a:p>
            <a:r>
              <a:rPr lang="en-US"/>
              <a:t>Kwartler </a:t>
            </a:r>
            <a:endParaRPr lang="en-US" dirty="0"/>
          </a:p>
        </p:txBody>
      </p:sp>
      <p:pic>
        <p:nvPicPr>
          <p:cNvPr id="8" name="Picture 7">
            <a:extLst>
              <a:ext uri="{FF2B5EF4-FFF2-40B4-BE49-F238E27FC236}">
                <a16:creationId xmlns:a16="http://schemas.microsoft.com/office/drawing/2014/main" id="{EC690E1D-A0B5-90F8-DF82-943AB5505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383" y="2484052"/>
            <a:ext cx="2553778" cy="2553778"/>
          </a:xfrm>
          <a:prstGeom prst="rect">
            <a:avLst/>
          </a:prstGeom>
        </p:spPr>
      </p:pic>
      <p:sp>
        <p:nvSpPr>
          <p:cNvPr id="9" name="TextBox 8">
            <a:extLst>
              <a:ext uri="{FF2B5EF4-FFF2-40B4-BE49-F238E27FC236}">
                <a16:creationId xmlns:a16="http://schemas.microsoft.com/office/drawing/2014/main" id="{42A4F074-516E-8DBB-7D49-38C5FCFEC3AB}"/>
              </a:ext>
            </a:extLst>
          </p:cNvPr>
          <p:cNvSpPr txBox="1"/>
          <p:nvPr/>
        </p:nvSpPr>
        <p:spPr>
          <a:xfrm>
            <a:off x="3035034" y="6061987"/>
            <a:ext cx="5942652" cy="430887"/>
          </a:xfrm>
          <a:prstGeom prst="rect">
            <a:avLst/>
          </a:prstGeom>
          <a:noFill/>
        </p:spPr>
        <p:txBody>
          <a:bodyPr wrap="none" rtlCol="0">
            <a:spAutoFit/>
          </a:bodyPr>
          <a:lstStyle/>
          <a:p>
            <a:pPr algn="r"/>
            <a:r>
              <a:rPr lang="en-US" sz="1100" dirty="0"/>
              <a:t>Stable Diffusion w/mdjrny-v4 finetuning prompt:</a:t>
            </a:r>
          </a:p>
          <a:p>
            <a:pPr algn="r"/>
            <a:r>
              <a:rPr lang="en-US" sz="1100" dirty="0"/>
              <a:t>deep neural network creating word outputs on a computer screen detailed intricate dynamic lighting</a:t>
            </a:r>
          </a:p>
        </p:txBody>
      </p:sp>
      <p:sp>
        <p:nvSpPr>
          <p:cNvPr id="10" name="Oval 9">
            <a:extLst>
              <a:ext uri="{FF2B5EF4-FFF2-40B4-BE49-F238E27FC236}">
                <a16:creationId xmlns:a16="http://schemas.microsoft.com/office/drawing/2014/main" id="{46F901C9-24CF-CAF9-E047-F1A79714BB3D}"/>
              </a:ext>
            </a:extLst>
          </p:cNvPr>
          <p:cNvSpPr/>
          <p:nvPr/>
        </p:nvSpPr>
        <p:spPr>
          <a:xfrm>
            <a:off x="1469198" y="2003461"/>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39EECB7-896D-E289-4ECC-5153CAFAEE27}"/>
              </a:ext>
            </a:extLst>
          </p:cNvPr>
          <p:cNvSpPr/>
          <p:nvPr/>
        </p:nvSpPr>
        <p:spPr>
          <a:xfrm>
            <a:off x="1469198" y="3050319"/>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6F4813A-6DFF-D0FD-E0B6-F4A0480B82C0}"/>
              </a:ext>
            </a:extLst>
          </p:cNvPr>
          <p:cNvSpPr/>
          <p:nvPr/>
        </p:nvSpPr>
        <p:spPr>
          <a:xfrm>
            <a:off x="1469198" y="4097177"/>
            <a:ext cx="523982" cy="52398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039BFA-482E-270E-F460-3827ADBB64FF}"/>
              </a:ext>
            </a:extLst>
          </p:cNvPr>
          <p:cNvSpPr/>
          <p:nvPr/>
        </p:nvSpPr>
        <p:spPr>
          <a:xfrm>
            <a:off x="2453804" y="3574301"/>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0888BE-E031-18DF-BF3E-D36ACB99C680}"/>
              </a:ext>
            </a:extLst>
          </p:cNvPr>
          <p:cNvSpPr/>
          <p:nvPr/>
        </p:nvSpPr>
        <p:spPr>
          <a:xfrm>
            <a:off x="2453804" y="2526337"/>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34305E-65FC-2D69-B537-D8EF0630F4C1}"/>
              </a:ext>
            </a:extLst>
          </p:cNvPr>
          <p:cNvSpPr/>
          <p:nvPr/>
        </p:nvSpPr>
        <p:spPr>
          <a:xfrm>
            <a:off x="3562316" y="3050319"/>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E42F9C3-3158-89E2-E6E8-AFAD1EED2F22}"/>
              </a:ext>
            </a:extLst>
          </p:cNvPr>
          <p:cNvCxnSpPr>
            <a:stCxn id="10" idx="5"/>
            <a:endCxn id="14" idx="2"/>
          </p:cNvCxnSpPr>
          <p:nvPr/>
        </p:nvCxnSpPr>
        <p:spPr>
          <a:xfrm>
            <a:off x="1916445" y="2450708"/>
            <a:ext cx="537359" cy="33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577BFB-3626-FD50-47BB-ABCD8B5D9A9D}"/>
              </a:ext>
            </a:extLst>
          </p:cNvPr>
          <p:cNvCxnSpPr>
            <a:cxnSpLocks/>
            <a:stCxn id="11" idx="7"/>
            <a:endCxn id="14" idx="2"/>
          </p:cNvCxnSpPr>
          <p:nvPr/>
        </p:nvCxnSpPr>
        <p:spPr>
          <a:xfrm flipV="1">
            <a:off x="1916445" y="2788328"/>
            <a:ext cx="537359" cy="338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BD6C96-A753-F120-77ED-C9F12947FF00}"/>
              </a:ext>
            </a:extLst>
          </p:cNvPr>
          <p:cNvCxnSpPr>
            <a:cxnSpLocks/>
            <a:stCxn id="11" idx="5"/>
            <a:endCxn id="13" idx="2"/>
          </p:cNvCxnSpPr>
          <p:nvPr/>
        </p:nvCxnSpPr>
        <p:spPr>
          <a:xfrm>
            <a:off x="1916445" y="3497566"/>
            <a:ext cx="537359" cy="338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B41C87A-6451-EB95-1144-91ECD769AB6B}"/>
              </a:ext>
            </a:extLst>
          </p:cNvPr>
          <p:cNvCxnSpPr>
            <a:cxnSpLocks/>
            <a:stCxn id="12" idx="7"/>
            <a:endCxn id="13" idx="2"/>
          </p:cNvCxnSpPr>
          <p:nvPr/>
        </p:nvCxnSpPr>
        <p:spPr>
          <a:xfrm flipV="1">
            <a:off x="1916445" y="3836292"/>
            <a:ext cx="537359" cy="33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7E09DC-5A4B-9D84-23E6-67D103669E59}"/>
              </a:ext>
            </a:extLst>
          </p:cNvPr>
          <p:cNvCxnSpPr>
            <a:cxnSpLocks/>
            <a:stCxn id="13" idx="7"/>
            <a:endCxn id="15" idx="2"/>
          </p:cNvCxnSpPr>
          <p:nvPr/>
        </p:nvCxnSpPr>
        <p:spPr>
          <a:xfrm flipV="1">
            <a:off x="2901051" y="3312310"/>
            <a:ext cx="661265" cy="338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3281B-01CA-AC3E-4909-6CAD2C02B74D}"/>
              </a:ext>
            </a:extLst>
          </p:cNvPr>
          <p:cNvCxnSpPr>
            <a:cxnSpLocks/>
            <a:stCxn id="14" idx="5"/>
            <a:endCxn id="15" idx="2"/>
          </p:cNvCxnSpPr>
          <p:nvPr/>
        </p:nvCxnSpPr>
        <p:spPr>
          <a:xfrm>
            <a:off x="2901051" y="2973584"/>
            <a:ext cx="661265" cy="338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9BFF12-8F6F-7BCF-6073-DE0DDE6C3ED0}"/>
              </a:ext>
            </a:extLst>
          </p:cNvPr>
          <p:cNvCxnSpPr>
            <a:cxnSpLocks/>
            <a:endCxn id="10" idx="2"/>
          </p:cNvCxnSpPr>
          <p:nvPr/>
        </p:nvCxnSpPr>
        <p:spPr>
          <a:xfrm>
            <a:off x="618370" y="2265452"/>
            <a:ext cx="850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E13387-ACC7-5F09-055F-9D39FA70D91E}"/>
              </a:ext>
            </a:extLst>
          </p:cNvPr>
          <p:cNvCxnSpPr>
            <a:cxnSpLocks/>
          </p:cNvCxnSpPr>
          <p:nvPr/>
        </p:nvCxnSpPr>
        <p:spPr>
          <a:xfrm>
            <a:off x="618370" y="3315735"/>
            <a:ext cx="850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FDE002-E44F-6A36-6147-B8B1B58570A1}"/>
              </a:ext>
            </a:extLst>
          </p:cNvPr>
          <p:cNvCxnSpPr>
            <a:cxnSpLocks/>
          </p:cNvCxnSpPr>
          <p:nvPr/>
        </p:nvCxnSpPr>
        <p:spPr>
          <a:xfrm>
            <a:off x="618370" y="4362593"/>
            <a:ext cx="850828"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8ECDD0-2EED-C78B-0428-16384E864473}"/>
              </a:ext>
            </a:extLst>
          </p:cNvPr>
          <p:cNvSpPr txBox="1"/>
          <p:nvPr/>
        </p:nvSpPr>
        <p:spPr>
          <a:xfrm>
            <a:off x="3550946" y="2706083"/>
            <a:ext cx="1424068" cy="369332"/>
          </a:xfrm>
          <a:prstGeom prst="rect">
            <a:avLst/>
          </a:prstGeom>
          <a:noFill/>
        </p:spPr>
        <p:txBody>
          <a:bodyPr wrap="square">
            <a:spAutoFit/>
          </a:bodyPr>
          <a:lstStyle/>
          <a:p>
            <a:r>
              <a:rPr lang="en-US" b="0" i="0" dirty="0">
                <a:effectLst/>
                <a:latin typeface="__Inter_e7970e"/>
              </a:rPr>
              <a:t>[0.5, 0.5, 0.1]</a:t>
            </a:r>
            <a:endParaRPr lang="en-US" dirty="0"/>
          </a:p>
        </p:txBody>
      </p:sp>
      <p:sp>
        <p:nvSpPr>
          <p:cNvPr id="45" name="TextBox 44">
            <a:extLst>
              <a:ext uri="{FF2B5EF4-FFF2-40B4-BE49-F238E27FC236}">
                <a16:creationId xmlns:a16="http://schemas.microsoft.com/office/drawing/2014/main" id="{4656A0BC-5A3C-62A1-8167-17866C3712C7}"/>
              </a:ext>
            </a:extLst>
          </p:cNvPr>
          <p:cNvSpPr txBox="1"/>
          <p:nvPr/>
        </p:nvSpPr>
        <p:spPr>
          <a:xfrm>
            <a:off x="3520125" y="3938655"/>
            <a:ext cx="1424068" cy="369332"/>
          </a:xfrm>
          <a:prstGeom prst="rect">
            <a:avLst/>
          </a:prstGeom>
          <a:noFill/>
        </p:spPr>
        <p:txBody>
          <a:bodyPr wrap="square">
            <a:spAutoFit/>
          </a:bodyPr>
          <a:lstStyle/>
          <a:p>
            <a:r>
              <a:rPr lang="en-US" b="0" i="0" dirty="0">
                <a:effectLst/>
                <a:latin typeface="__Inter_e7970e"/>
              </a:rPr>
              <a:t>[0.6, 0.2, 0.8]</a:t>
            </a:r>
            <a:endParaRPr lang="en-US" dirty="0"/>
          </a:p>
        </p:txBody>
      </p:sp>
      <p:sp>
        <p:nvSpPr>
          <p:cNvPr id="46" name="Rounded Rectangle 45">
            <a:extLst>
              <a:ext uri="{FF2B5EF4-FFF2-40B4-BE49-F238E27FC236}">
                <a16:creationId xmlns:a16="http://schemas.microsoft.com/office/drawing/2014/main" id="{1D02AB69-419C-594E-6271-CB3D0ED7E0C2}"/>
              </a:ext>
            </a:extLst>
          </p:cNvPr>
          <p:cNvSpPr/>
          <p:nvPr/>
        </p:nvSpPr>
        <p:spPr>
          <a:xfrm>
            <a:off x="184935" y="1724136"/>
            <a:ext cx="934948" cy="4337845"/>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Corpus Input</a:t>
            </a:r>
          </a:p>
        </p:txBody>
      </p:sp>
      <p:sp>
        <p:nvSpPr>
          <p:cNvPr id="47" name="TextBox 46">
            <a:extLst>
              <a:ext uri="{FF2B5EF4-FFF2-40B4-BE49-F238E27FC236}">
                <a16:creationId xmlns:a16="http://schemas.microsoft.com/office/drawing/2014/main" id="{1FCD98AF-6A8D-7A28-CDC2-5067B79963F8}"/>
              </a:ext>
            </a:extLst>
          </p:cNvPr>
          <p:cNvSpPr txBox="1"/>
          <p:nvPr/>
        </p:nvSpPr>
        <p:spPr>
          <a:xfrm>
            <a:off x="1945680" y="1492929"/>
            <a:ext cx="1540230" cy="276999"/>
          </a:xfrm>
          <a:prstGeom prst="rect">
            <a:avLst/>
          </a:prstGeom>
          <a:noFill/>
        </p:spPr>
        <p:txBody>
          <a:bodyPr wrap="none" rtlCol="0">
            <a:spAutoFit/>
          </a:bodyPr>
          <a:lstStyle/>
          <a:p>
            <a:r>
              <a:rPr lang="en-US" sz="1200" dirty="0"/>
              <a:t>Deep Neural Network</a:t>
            </a:r>
          </a:p>
        </p:txBody>
      </p:sp>
      <p:cxnSp>
        <p:nvCxnSpPr>
          <p:cNvPr id="48" name="Straight Connector 47">
            <a:extLst>
              <a:ext uri="{FF2B5EF4-FFF2-40B4-BE49-F238E27FC236}">
                <a16:creationId xmlns:a16="http://schemas.microsoft.com/office/drawing/2014/main" id="{ECAEB6D9-F427-7B79-E377-6F0A52DCCB5E}"/>
              </a:ext>
            </a:extLst>
          </p:cNvPr>
          <p:cNvCxnSpPr>
            <a:cxnSpLocks/>
          </p:cNvCxnSpPr>
          <p:nvPr/>
        </p:nvCxnSpPr>
        <p:spPr>
          <a:xfrm>
            <a:off x="1365429" y="1754792"/>
            <a:ext cx="278141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76C6F5-CAA2-7B92-4EB7-74EA0C348CD8}"/>
              </a:ext>
            </a:extLst>
          </p:cNvPr>
          <p:cNvCxnSpPr>
            <a:cxnSpLocks/>
          </p:cNvCxnSpPr>
          <p:nvPr/>
        </p:nvCxnSpPr>
        <p:spPr>
          <a:xfrm>
            <a:off x="4284324" y="1754792"/>
            <a:ext cx="125323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97D81FD-3105-EBA4-0D5A-DFF8C9874076}"/>
              </a:ext>
            </a:extLst>
          </p:cNvPr>
          <p:cNvSpPr txBox="1"/>
          <p:nvPr/>
        </p:nvSpPr>
        <p:spPr>
          <a:xfrm>
            <a:off x="4159306" y="1492929"/>
            <a:ext cx="1390573" cy="276999"/>
          </a:xfrm>
          <a:prstGeom prst="rect">
            <a:avLst/>
          </a:prstGeom>
          <a:noFill/>
        </p:spPr>
        <p:txBody>
          <a:bodyPr wrap="none" rtlCol="0">
            <a:spAutoFit/>
          </a:bodyPr>
          <a:lstStyle/>
          <a:p>
            <a:r>
              <a:rPr lang="en-US" sz="1200" dirty="0"/>
              <a:t>Vector Embeddings</a:t>
            </a:r>
          </a:p>
        </p:txBody>
      </p:sp>
      <p:sp>
        <p:nvSpPr>
          <p:cNvPr id="53" name="TextBox 52">
            <a:extLst>
              <a:ext uri="{FF2B5EF4-FFF2-40B4-BE49-F238E27FC236}">
                <a16:creationId xmlns:a16="http://schemas.microsoft.com/office/drawing/2014/main" id="{DE66B1AF-C210-7EEF-F24A-D1E36AD89753}"/>
              </a:ext>
            </a:extLst>
          </p:cNvPr>
          <p:cNvSpPr txBox="1"/>
          <p:nvPr/>
        </p:nvSpPr>
        <p:spPr>
          <a:xfrm>
            <a:off x="3569606" y="2573421"/>
            <a:ext cx="390043" cy="276999"/>
          </a:xfrm>
          <a:prstGeom prst="rect">
            <a:avLst/>
          </a:prstGeom>
          <a:noFill/>
        </p:spPr>
        <p:txBody>
          <a:bodyPr wrap="none" rtlCol="0">
            <a:spAutoFit/>
          </a:bodyPr>
          <a:lstStyle/>
          <a:p>
            <a:r>
              <a:rPr lang="en-US" sz="1200" dirty="0"/>
              <a:t>Cat</a:t>
            </a:r>
          </a:p>
        </p:txBody>
      </p:sp>
      <p:sp>
        <p:nvSpPr>
          <p:cNvPr id="54" name="TextBox 53">
            <a:extLst>
              <a:ext uri="{FF2B5EF4-FFF2-40B4-BE49-F238E27FC236}">
                <a16:creationId xmlns:a16="http://schemas.microsoft.com/office/drawing/2014/main" id="{31C9B877-138E-75D1-927A-91C56B22A35E}"/>
              </a:ext>
            </a:extLst>
          </p:cNvPr>
          <p:cNvSpPr txBox="1"/>
          <p:nvPr/>
        </p:nvSpPr>
        <p:spPr>
          <a:xfrm>
            <a:off x="3538784" y="3794871"/>
            <a:ext cx="433132" cy="276999"/>
          </a:xfrm>
          <a:prstGeom prst="rect">
            <a:avLst/>
          </a:prstGeom>
          <a:noFill/>
        </p:spPr>
        <p:txBody>
          <a:bodyPr wrap="none" rtlCol="0">
            <a:spAutoFit/>
          </a:bodyPr>
          <a:lstStyle/>
          <a:p>
            <a:r>
              <a:rPr lang="en-US" sz="1200" dirty="0"/>
              <a:t>Dog</a:t>
            </a:r>
          </a:p>
        </p:txBody>
      </p:sp>
      <p:sp>
        <p:nvSpPr>
          <p:cNvPr id="55" name="TextBox 54">
            <a:extLst>
              <a:ext uri="{FF2B5EF4-FFF2-40B4-BE49-F238E27FC236}">
                <a16:creationId xmlns:a16="http://schemas.microsoft.com/office/drawing/2014/main" id="{18B625E9-B3E9-A8C6-AF0F-1A6BB0E1E4C1}"/>
              </a:ext>
            </a:extLst>
          </p:cNvPr>
          <p:cNvSpPr txBox="1"/>
          <p:nvPr/>
        </p:nvSpPr>
        <p:spPr>
          <a:xfrm>
            <a:off x="1019155" y="2075160"/>
            <a:ext cx="1424068" cy="369332"/>
          </a:xfrm>
          <a:prstGeom prst="rect">
            <a:avLst/>
          </a:prstGeom>
          <a:noFill/>
        </p:spPr>
        <p:txBody>
          <a:bodyPr wrap="square">
            <a:spAutoFit/>
          </a:bodyPr>
          <a:lstStyle/>
          <a:p>
            <a:pPr algn="ctr"/>
            <a:r>
              <a:rPr lang="en-US" b="0" i="0" dirty="0">
                <a:solidFill>
                  <a:schemeClr val="bg1"/>
                </a:solidFill>
                <a:effectLst/>
                <a:latin typeface="__Inter_e7970e"/>
              </a:rPr>
              <a:t>0.5</a:t>
            </a:r>
            <a:endParaRPr lang="en-US" dirty="0">
              <a:solidFill>
                <a:schemeClr val="bg1"/>
              </a:solidFill>
            </a:endParaRPr>
          </a:p>
        </p:txBody>
      </p:sp>
      <p:sp>
        <p:nvSpPr>
          <p:cNvPr id="57" name="TextBox 56">
            <a:extLst>
              <a:ext uri="{FF2B5EF4-FFF2-40B4-BE49-F238E27FC236}">
                <a16:creationId xmlns:a16="http://schemas.microsoft.com/office/drawing/2014/main" id="{97BB68B4-7624-AB71-3C87-C297966A5783}"/>
              </a:ext>
            </a:extLst>
          </p:cNvPr>
          <p:cNvSpPr txBox="1"/>
          <p:nvPr/>
        </p:nvSpPr>
        <p:spPr>
          <a:xfrm>
            <a:off x="3102747" y="3102065"/>
            <a:ext cx="1424068" cy="369332"/>
          </a:xfrm>
          <a:prstGeom prst="rect">
            <a:avLst/>
          </a:prstGeom>
          <a:noFill/>
        </p:spPr>
        <p:txBody>
          <a:bodyPr wrap="square">
            <a:spAutoFit/>
          </a:bodyPr>
          <a:lstStyle/>
          <a:p>
            <a:pPr algn="ctr"/>
            <a:r>
              <a:rPr lang="en-US" b="0" i="0" dirty="0">
                <a:solidFill>
                  <a:schemeClr val="bg1"/>
                </a:solidFill>
                <a:effectLst/>
                <a:latin typeface="__Inter_e7970e"/>
              </a:rPr>
              <a:t>0.1</a:t>
            </a:r>
            <a:endParaRPr lang="en-US" dirty="0">
              <a:solidFill>
                <a:schemeClr val="bg1"/>
              </a:solidFill>
            </a:endParaRPr>
          </a:p>
        </p:txBody>
      </p:sp>
      <p:sp>
        <p:nvSpPr>
          <p:cNvPr id="58" name="TextBox 57">
            <a:extLst>
              <a:ext uri="{FF2B5EF4-FFF2-40B4-BE49-F238E27FC236}">
                <a16:creationId xmlns:a16="http://schemas.microsoft.com/office/drawing/2014/main" id="{E9319191-F4AE-65FE-DEA5-165E870B877D}"/>
              </a:ext>
            </a:extLst>
          </p:cNvPr>
          <p:cNvSpPr txBox="1"/>
          <p:nvPr/>
        </p:nvSpPr>
        <p:spPr>
          <a:xfrm>
            <a:off x="1028681" y="3132164"/>
            <a:ext cx="1424068" cy="369332"/>
          </a:xfrm>
          <a:prstGeom prst="rect">
            <a:avLst/>
          </a:prstGeom>
          <a:noFill/>
        </p:spPr>
        <p:txBody>
          <a:bodyPr wrap="square">
            <a:spAutoFit/>
          </a:bodyPr>
          <a:lstStyle/>
          <a:p>
            <a:pPr algn="ctr"/>
            <a:r>
              <a:rPr lang="en-US" b="0" i="0" dirty="0">
                <a:solidFill>
                  <a:schemeClr val="bg1"/>
                </a:solidFill>
                <a:effectLst/>
                <a:latin typeface="__Inter_e7970e"/>
              </a:rPr>
              <a:t>0.6</a:t>
            </a:r>
            <a:endParaRPr lang="en-US" dirty="0">
              <a:solidFill>
                <a:schemeClr val="bg1"/>
              </a:solidFill>
            </a:endParaRPr>
          </a:p>
        </p:txBody>
      </p:sp>
      <p:cxnSp>
        <p:nvCxnSpPr>
          <p:cNvPr id="59" name="Straight Connector 58">
            <a:extLst>
              <a:ext uri="{FF2B5EF4-FFF2-40B4-BE49-F238E27FC236}">
                <a16:creationId xmlns:a16="http://schemas.microsoft.com/office/drawing/2014/main" id="{477B41EC-C192-CC0B-27C8-39C801390AFE}"/>
              </a:ext>
            </a:extLst>
          </p:cNvPr>
          <p:cNvCxnSpPr>
            <a:cxnSpLocks/>
            <a:stCxn id="13" idx="5"/>
            <a:endCxn id="60" idx="2"/>
          </p:cNvCxnSpPr>
          <p:nvPr/>
        </p:nvCxnSpPr>
        <p:spPr>
          <a:xfrm>
            <a:off x="2901051" y="4021548"/>
            <a:ext cx="661265" cy="512990"/>
          </a:xfrm>
          <a:prstGeom prst="line">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2E751D09-0B01-770D-7106-DE4E81EB50A2}"/>
              </a:ext>
            </a:extLst>
          </p:cNvPr>
          <p:cNvSpPr/>
          <p:nvPr/>
        </p:nvSpPr>
        <p:spPr>
          <a:xfrm>
            <a:off x="3562316" y="4272547"/>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BF3ABE2-A8A5-45F3-6115-ADC6355B407C}"/>
              </a:ext>
            </a:extLst>
          </p:cNvPr>
          <p:cNvSpPr txBox="1"/>
          <p:nvPr/>
        </p:nvSpPr>
        <p:spPr>
          <a:xfrm>
            <a:off x="2003761" y="2595827"/>
            <a:ext cx="1424068" cy="369332"/>
          </a:xfrm>
          <a:prstGeom prst="rect">
            <a:avLst/>
          </a:prstGeom>
          <a:noFill/>
        </p:spPr>
        <p:txBody>
          <a:bodyPr wrap="square">
            <a:spAutoFit/>
          </a:bodyPr>
          <a:lstStyle/>
          <a:p>
            <a:pPr algn="ctr"/>
            <a:r>
              <a:rPr lang="en-US" b="0" i="0" dirty="0">
                <a:solidFill>
                  <a:schemeClr val="bg1"/>
                </a:solidFill>
                <a:effectLst/>
                <a:latin typeface="__Inter_e7970e"/>
              </a:rPr>
              <a:t>0.5</a:t>
            </a:r>
            <a:endParaRPr lang="en-US" dirty="0">
              <a:solidFill>
                <a:schemeClr val="bg1"/>
              </a:solidFill>
            </a:endParaRPr>
          </a:p>
        </p:txBody>
      </p:sp>
      <p:sp>
        <p:nvSpPr>
          <p:cNvPr id="64" name="TextBox 63">
            <a:extLst>
              <a:ext uri="{FF2B5EF4-FFF2-40B4-BE49-F238E27FC236}">
                <a16:creationId xmlns:a16="http://schemas.microsoft.com/office/drawing/2014/main" id="{82506918-20D9-6D27-3A52-7403CA72EB35}"/>
              </a:ext>
            </a:extLst>
          </p:cNvPr>
          <p:cNvSpPr txBox="1"/>
          <p:nvPr/>
        </p:nvSpPr>
        <p:spPr>
          <a:xfrm>
            <a:off x="2003761" y="3674496"/>
            <a:ext cx="1424068" cy="369332"/>
          </a:xfrm>
          <a:prstGeom prst="rect">
            <a:avLst/>
          </a:prstGeom>
          <a:noFill/>
        </p:spPr>
        <p:txBody>
          <a:bodyPr wrap="square">
            <a:spAutoFit/>
          </a:bodyPr>
          <a:lstStyle/>
          <a:p>
            <a:pPr algn="ctr"/>
            <a:r>
              <a:rPr lang="en-US" b="0" i="0" dirty="0">
                <a:solidFill>
                  <a:schemeClr val="bg1"/>
                </a:solidFill>
                <a:effectLst/>
                <a:latin typeface="__Inter_e7970e"/>
              </a:rPr>
              <a:t>0.2</a:t>
            </a:r>
            <a:endParaRPr lang="en-US" dirty="0">
              <a:solidFill>
                <a:schemeClr val="bg1"/>
              </a:solidFill>
            </a:endParaRPr>
          </a:p>
        </p:txBody>
      </p:sp>
      <p:sp>
        <p:nvSpPr>
          <p:cNvPr id="65" name="TextBox 64">
            <a:extLst>
              <a:ext uri="{FF2B5EF4-FFF2-40B4-BE49-F238E27FC236}">
                <a16:creationId xmlns:a16="http://schemas.microsoft.com/office/drawing/2014/main" id="{DE6393F5-9E80-406D-FEDC-0188BE3ED1A3}"/>
              </a:ext>
            </a:extLst>
          </p:cNvPr>
          <p:cNvSpPr txBox="1"/>
          <p:nvPr/>
        </p:nvSpPr>
        <p:spPr>
          <a:xfrm>
            <a:off x="3112273" y="4360114"/>
            <a:ext cx="1424068" cy="369332"/>
          </a:xfrm>
          <a:prstGeom prst="rect">
            <a:avLst/>
          </a:prstGeom>
          <a:noFill/>
        </p:spPr>
        <p:txBody>
          <a:bodyPr wrap="square">
            <a:spAutoFit/>
          </a:bodyPr>
          <a:lstStyle/>
          <a:p>
            <a:pPr algn="ctr"/>
            <a:r>
              <a:rPr lang="en-US" b="0" i="0" dirty="0">
                <a:solidFill>
                  <a:schemeClr val="bg1"/>
                </a:solidFill>
                <a:effectLst/>
                <a:latin typeface="__Inter_e7970e"/>
              </a:rPr>
              <a:t>0.8</a:t>
            </a:r>
            <a:endParaRPr lang="en-US" dirty="0">
              <a:solidFill>
                <a:schemeClr val="bg1"/>
              </a:solidFill>
            </a:endParaRPr>
          </a:p>
        </p:txBody>
      </p:sp>
      <p:sp>
        <p:nvSpPr>
          <p:cNvPr id="66" name="Oval 65">
            <a:extLst>
              <a:ext uri="{FF2B5EF4-FFF2-40B4-BE49-F238E27FC236}">
                <a16:creationId xmlns:a16="http://schemas.microsoft.com/office/drawing/2014/main" id="{42EE813E-61BC-FDE7-2786-E08EB6B45EB5}"/>
              </a:ext>
            </a:extLst>
          </p:cNvPr>
          <p:cNvSpPr/>
          <p:nvPr/>
        </p:nvSpPr>
        <p:spPr>
          <a:xfrm>
            <a:off x="1479779" y="5248366"/>
            <a:ext cx="523982" cy="52398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7D7EB61F-3256-0DFA-A6F8-E7BC9B588E96}"/>
              </a:ext>
            </a:extLst>
          </p:cNvPr>
          <p:cNvCxnSpPr>
            <a:cxnSpLocks/>
          </p:cNvCxnSpPr>
          <p:nvPr/>
        </p:nvCxnSpPr>
        <p:spPr>
          <a:xfrm>
            <a:off x="628951" y="5521861"/>
            <a:ext cx="850828"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32E1F7F-7E25-CC01-79AC-1B4452D4F94D}"/>
              </a:ext>
            </a:extLst>
          </p:cNvPr>
          <p:cNvSpPr/>
          <p:nvPr/>
        </p:nvSpPr>
        <p:spPr>
          <a:xfrm>
            <a:off x="2453804" y="4652766"/>
            <a:ext cx="523982" cy="52398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44A149F8-B600-A887-1532-AED83E2B3928}"/>
              </a:ext>
            </a:extLst>
          </p:cNvPr>
          <p:cNvCxnSpPr>
            <a:cxnSpLocks/>
            <a:stCxn id="12" idx="5"/>
            <a:endCxn id="68" idx="2"/>
          </p:cNvCxnSpPr>
          <p:nvPr/>
        </p:nvCxnSpPr>
        <p:spPr>
          <a:xfrm>
            <a:off x="1916445" y="4544424"/>
            <a:ext cx="537359" cy="370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DD33C94-6362-E590-AECA-C54E6BFDEAA4}"/>
              </a:ext>
            </a:extLst>
          </p:cNvPr>
          <p:cNvCxnSpPr>
            <a:cxnSpLocks/>
            <a:stCxn id="66" idx="7"/>
            <a:endCxn id="68" idx="2"/>
          </p:cNvCxnSpPr>
          <p:nvPr/>
        </p:nvCxnSpPr>
        <p:spPr>
          <a:xfrm flipV="1">
            <a:off x="1927026" y="4914757"/>
            <a:ext cx="526778" cy="410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241E10-4086-1306-5776-A017D3A48575}"/>
              </a:ext>
            </a:extLst>
          </p:cNvPr>
          <p:cNvCxnSpPr>
            <a:cxnSpLocks/>
            <a:stCxn id="68" idx="6"/>
            <a:endCxn id="60" idx="2"/>
          </p:cNvCxnSpPr>
          <p:nvPr/>
        </p:nvCxnSpPr>
        <p:spPr>
          <a:xfrm flipV="1">
            <a:off x="2977786" y="4534538"/>
            <a:ext cx="584530" cy="380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06FD57-C50C-149D-5A0A-E0AAB94A2C0C}"/>
              </a:ext>
            </a:extLst>
          </p:cNvPr>
          <p:cNvCxnSpPr>
            <a:cxnSpLocks/>
            <a:stCxn id="60" idx="6"/>
          </p:cNvCxnSpPr>
          <p:nvPr/>
        </p:nvCxnSpPr>
        <p:spPr>
          <a:xfrm flipV="1">
            <a:off x="4086298" y="3867096"/>
            <a:ext cx="1034573" cy="667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10BC4AB-DCDD-098C-E1AF-E454DA775A95}"/>
              </a:ext>
            </a:extLst>
          </p:cNvPr>
          <p:cNvCxnSpPr>
            <a:cxnSpLocks/>
            <a:stCxn id="15" idx="6"/>
          </p:cNvCxnSpPr>
          <p:nvPr/>
        </p:nvCxnSpPr>
        <p:spPr>
          <a:xfrm>
            <a:off x="4086298" y="3312310"/>
            <a:ext cx="1034573" cy="554786"/>
          </a:xfrm>
          <a:prstGeom prst="line">
            <a:avLst/>
          </a:prstGeom>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0C13F3A-F1BD-755E-F2EF-742FCD365E9F}"/>
              </a:ext>
            </a:extLst>
          </p:cNvPr>
          <p:cNvSpPr/>
          <p:nvPr/>
        </p:nvSpPr>
        <p:spPr>
          <a:xfrm>
            <a:off x="5116042" y="3605105"/>
            <a:ext cx="523982" cy="523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31975B7-CB7C-4462-34A9-B16D27932691}"/>
              </a:ext>
            </a:extLst>
          </p:cNvPr>
          <p:cNvSpPr txBox="1"/>
          <p:nvPr/>
        </p:nvSpPr>
        <p:spPr>
          <a:xfrm>
            <a:off x="7248829" y="1492929"/>
            <a:ext cx="514885" cy="276999"/>
          </a:xfrm>
          <a:prstGeom prst="rect">
            <a:avLst/>
          </a:prstGeom>
          <a:noFill/>
        </p:spPr>
        <p:txBody>
          <a:bodyPr wrap="none" rtlCol="0">
            <a:spAutoFit/>
          </a:bodyPr>
          <a:lstStyle/>
          <a:p>
            <a:r>
              <a:rPr lang="en-US" sz="1200" dirty="0"/>
              <a:t>LLM?</a:t>
            </a:r>
          </a:p>
        </p:txBody>
      </p:sp>
      <p:cxnSp>
        <p:nvCxnSpPr>
          <p:cNvPr id="90" name="Straight Connector 89">
            <a:extLst>
              <a:ext uri="{FF2B5EF4-FFF2-40B4-BE49-F238E27FC236}">
                <a16:creationId xmlns:a16="http://schemas.microsoft.com/office/drawing/2014/main" id="{0061BD64-BA5D-8BFB-98A1-89D53DF0CF9A}"/>
              </a:ext>
            </a:extLst>
          </p:cNvPr>
          <p:cNvCxnSpPr>
            <a:cxnSpLocks/>
          </p:cNvCxnSpPr>
          <p:nvPr/>
        </p:nvCxnSpPr>
        <p:spPr>
          <a:xfrm>
            <a:off x="6339155" y="1754792"/>
            <a:ext cx="244400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5963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3957</TotalTime>
  <Words>4014</Words>
  <Application>Microsoft Macintosh PowerPoint</Application>
  <PresentationFormat>On-screen Show (4:3)</PresentationFormat>
  <Paragraphs>904</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 Unicode MS</vt:lpstr>
      <vt:lpstr>__Inter_e7970e</vt:lpstr>
      <vt:lpstr>Arial</vt:lpstr>
      <vt:lpstr>Calibri</vt:lpstr>
      <vt:lpstr>Calibri Light</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 – we will focus on BOW</vt:lpstr>
      <vt:lpstr>There is a third way…deep neural networks</vt:lpstr>
      <vt:lpstr>2 vector space</vt:lpstr>
      <vt:lpstr>GPT Glossary</vt:lpstr>
      <vt:lpstr>Vector/Pattern/DNN – Generative [GPT]</vt:lpstr>
      <vt:lpstr>Generative [GPT]</vt:lpstr>
      <vt:lpstr>NLP/TM Challenges - Disambiguation</vt:lpstr>
      <vt:lpstr>NLP is hard!</vt:lpstr>
      <vt:lpstr>Why text mining is an art &amp; science?</vt:lpstr>
      <vt:lpstr>Channel affects language</vt:lpstr>
      <vt:lpstr>Messenger affects language</vt:lpstr>
      <vt:lpstr>Hipster expression is evolving rapidly due to technology.</vt:lpstr>
      <vt:lpstr>Gen Y/Z expression is evolving rapidly due to technology.</vt:lpstr>
      <vt:lpstr>Audience affects language</vt:lpstr>
      <vt:lpstr>A safe/supportive learning environment</vt:lpstr>
      <vt:lpstr>A_Keyword_Scanning_revised.R</vt:lpstr>
      <vt:lpstr>Let’s Practice!</vt:lpstr>
      <vt:lpstr>Remember This?</vt:lpstr>
      <vt:lpstr>R for Cleaning Steps</vt:lpstr>
      <vt:lpstr>Library TM Functions</vt:lpstr>
      <vt:lpstr>Custom Functions in 2_Cleaning_and_Frequency_Count.R</vt:lpstr>
      <vt:lpstr>Nuances &amp; Inputs for Setting Up a TM Project</vt:lpstr>
      <vt:lpstr>For Bag of Words, how is data organized?</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129</cp:revision>
  <cp:lastPrinted>2018-11-26T18:56:28Z</cp:lastPrinted>
  <dcterms:created xsi:type="dcterms:W3CDTF">2018-05-23T17:24:59Z</dcterms:created>
  <dcterms:modified xsi:type="dcterms:W3CDTF">2023-04-10T14:37:27Z</dcterms:modified>
</cp:coreProperties>
</file>